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4"/>
  </p:notesMasterIdLst>
  <p:handoutMasterIdLst>
    <p:handoutMasterId r:id="rId45"/>
  </p:handoutMasterIdLst>
  <p:sldIdLst>
    <p:sldId id="653" r:id="rId2"/>
    <p:sldId id="654" r:id="rId3"/>
    <p:sldId id="655" r:id="rId4"/>
    <p:sldId id="697" r:id="rId5"/>
    <p:sldId id="669" r:id="rId6"/>
    <p:sldId id="656" r:id="rId7"/>
    <p:sldId id="658" r:id="rId8"/>
    <p:sldId id="659" r:id="rId9"/>
    <p:sldId id="661" r:id="rId10"/>
    <p:sldId id="699" r:id="rId11"/>
    <p:sldId id="700" r:id="rId12"/>
    <p:sldId id="701" r:id="rId13"/>
    <p:sldId id="698" r:id="rId14"/>
    <p:sldId id="702" r:id="rId15"/>
    <p:sldId id="703" r:id="rId16"/>
    <p:sldId id="259" r:id="rId17"/>
    <p:sldId id="707" r:id="rId18"/>
    <p:sldId id="260" r:id="rId19"/>
    <p:sldId id="262" r:id="rId20"/>
    <p:sldId id="263" r:id="rId21"/>
    <p:sldId id="261" r:id="rId22"/>
    <p:sldId id="264" r:id="rId23"/>
    <p:sldId id="265" r:id="rId24"/>
    <p:sldId id="267" r:id="rId25"/>
    <p:sldId id="268" r:id="rId26"/>
    <p:sldId id="269" r:id="rId27"/>
    <p:sldId id="271" r:id="rId28"/>
    <p:sldId id="272" r:id="rId29"/>
    <p:sldId id="273" r:id="rId30"/>
    <p:sldId id="275" r:id="rId31"/>
    <p:sldId id="277" r:id="rId32"/>
    <p:sldId id="276" r:id="rId33"/>
    <p:sldId id="278" r:id="rId34"/>
    <p:sldId id="279" r:id="rId35"/>
    <p:sldId id="281" r:id="rId36"/>
    <p:sldId id="706" r:id="rId37"/>
    <p:sldId id="283" r:id="rId38"/>
    <p:sldId id="280" r:id="rId39"/>
    <p:sldId id="282" r:id="rId40"/>
    <p:sldId id="274" r:id="rId41"/>
    <p:sldId id="668" r:id="rId42"/>
    <p:sldId id="704" r:id="rId43"/>
  </p:sldIdLst>
  <p:sldSz cx="9144000" cy="6858000" type="screen4x3"/>
  <p:notesSz cx="7099300" cy="10234613"/>
  <p:custDataLst>
    <p:tags r:id="rId4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7" autoAdjust="0"/>
    <p:restoredTop sz="89599" autoAdjust="0"/>
  </p:normalViewPr>
  <p:slideViewPr>
    <p:cSldViewPr>
      <p:cViewPr>
        <p:scale>
          <a:sx n="120" d="100"/>
          <a:sy n="120" d="100"/>
        </p:scale>
        <p:origin x="2040" y="280"/>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𝑣</m:t>
                        </m:r>
                      </m:e>
                      <m:sub>
                        <m:r>
                          <a:rPr lang="fr-CH" b="0" i="1" smtClean="0">
                            <a:latin typeface="Cambria Math" charset="0"/>
                          </a:rPr>
                          <m:t>𝑤</m:t>
                        </m:r>
                      </m:sub>
                    </m:sSub>
                  </m:oMath>
                </a14:m>
                <a:r>
                  <a:rPr lang="en-US" dirty="0"/>
                  <a:t> also</a:t>
                </a:r>
                <a:r>
                  <a:rPr lang="en-US" baseline="0" dirty="0"/>
                  <a:t> pre-trained vectors from other document collections can be used.</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r>
                  <a:rPr lang="fr-CH" b="0" i="0">
                    <a:latin typeface="Cambria Math" charset="0"/>
                  </a:rPr>
                  <a:t>𝑣</a:t>
                </a:r>
                <a:r>
                  <a:rPr lang="fr-CH" b="0" i="0">
                    <a:latin typeface="Cambria Math" panose="02040503050406030204" pitchFamily="18" charset="0"/>
                  </a:rPr>
                  <a:t>_</a:t>
                </a:r>
                <a:r>
                  <a:rPr lang="fr-CH" b="0" i="0">
                    <a:latin typeface="Cambria Math" charset="0"/>
                  </a:rPr>
                  <a:t>𝑤</a:t>
                </a:r>
                <a:r>
                  <a:rPr lang="en-US" dirty="0"/>
                  <a:t> also</a:t>
                </a:r>
                <a:r>
                  <a:rPr lang="en-US" baseline="0" dirty="0"/>
                  <a:t> pre-trained vectors from other document collections can be used.</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4073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701207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895448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85527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are a new type of models for creating text embedding, that have initially been developed for machine translation, and later been adapted for other tasks, such as document classification. They are based on an extension of neural networks, using a mechanism known as self-attention. Self-attention introduces into the model a way to capture contextual dependencies among words in a text, which has led to a significant improvement in the performance for a number of natural language processing tasks. One of the best known models of this class is BERT.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18818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self-attention mechanism looks very straightforward. It transforms a set of input vectors, e.g. representing the words of a sentence, to a set of output vectors of the same length. The self-attention mechanisms realizes a linear mapping from the input vectors to the output vectors. One can consider this mapping as computing weighted averages of the input vectors.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509147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producing the weight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oMath>
                </a14:m>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Choice>
        <mc:Fallback xmlns="">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r>
                  <a:rPr lang="en-US" i="0">
                    <a:latin typeface="Cambria Math" panose="02040503050406030204" pitchFamily="18" charset="0"/>
                  </a:rPr>
                  <a:t>𝑥_𝑖</a:t>
                </a:r>
                <a:r>
                  <a:rPr lang="en-US" dirty="0"/>
                  <a:t> and </a:t>
                </a:r>
                <a:r>
                  <a:rPr lang="en-US" i="0">
                    <a:latin typeface="Cambria Math" panose="02040503050406030204" pitchFamily="18" charset="0"/>
                  </a:rPr>
                  <a:t>𝑥_𝑗</a:t>
                </a:r>
                <a:r>
                  <a:rPr lang="en-US" dirty="0"/>
                  <a:t> producing the weight </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𝑖𝑗</a:t>
                </a:r>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061144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can be found on:</a:t>
            </a:r>
          </a:p>
          <a:p>
            <a:r>
              <a:rPr lang="en-US" dirty="0"/>
              <a:t>https://</a:t>
            </a:r>
            <a:r>
              <a:rPr lang="en-US" dirty="0" err="1"/>
              <a:t>towardsdatascience.com</a:t>
            </a:r>
            <a:r>
              <a:rPr lang="en-US" dirty="0"/>
              <a:t>/deconstructing-bert-part-2-visualizing-the-inner-workings-of-attention-60a16d86b5c1</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24660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graphically illustrates of how the output vectors are obtained from the input vectors. Note that the input vectors occur in three different ways, as input, as factor in the weight applied to itself, and as factor in the weight applied to another input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530007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self-attention mechanism is applied to text, the input vectors are derived from the input vectors using an embedding matrix (that will be learnt), and a sentence is converted to a sequence of vectors.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50461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 special case of classification where the objects</a:t>
            </a:r>
            <a:r>
              <a:rPr lang="en-US" baseline="0" dirty="0"/>
              <a:t> to be classified are (unstructured documents). This task has huge importance in many application areas, such as spam filtering, sentiment analysis, document filtering etc. and has therefore been studied as a specific classification problem in very much detail.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would be averaged, and then projected to a vector that has the dimension of the label space (e.g. in case of binary classification to a vector of dimension 2). In order to interpret the outputs as probabilities, finally a </a:t>
            </a:r>
            <a:r>
              <a:rPr lang="en-US" dirty="0" err="1"/>
              <a:t>softmax</a:t>
            </a:r>
            <a:r>
              <a:rPr lang="en-US" dirty="0"/>
              <a:t> function is applied.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91871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vectors interact among each other using the self-attention mechanism. In this way relations among different words in a sentence are captured.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3450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mechanism that we described so far is in practice extended by a number of additional features that are the result of significant (empirical and theoretical) investigation on the design of transformer models.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15167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observed for the basic self-attention mechanism, the input vectors play 3 different rules in the self-attention mechanism.</a:t>
            </a:r>
          </a:p>
          <a:p>
            <a:endParaRPr lang="en-US" dirty="0"/>
          </a:p>
          <a:p>
            <a:r>
              <a:rPr lang="en-US" dirty="0"/>
              <a:t>The better accommodate for these three roles, linear transformation are introduced that generate 3 different vectors for them, from the input vectors.</a:t>
            </a:r>
          </a:p>
          <a:p>
            <a:endParaRPr lang="en-US" dirty="0"/>
          </a:p>
          <a:p>
            <a:r>
              <a:rPr lang="en-US" dirty="0"/>
              <a:t>These linear transformations introduce additional parameters that have to be learnt. </a:t>
            </a:r>
          </a:p>
        </p:txBody>
      </p:sp>
      <p:sp>
        <p:nvSpPr>
          <p:cNvPr id="4" name="Slide Number Placeholder 3"/>
          <p:cNvSpPr>
            <a:spLocks noGrp="1"/>
          </p:cNvSpPr>
          <p:nvPr>
            <p:ph type="sldNum" sz="quarter" idx="5"/>
          </p:nvPr>
        </p:nvSpPr>
        <p:spPr/>
        <p:txBody>
          <a:bodyPr/>
          <a:lstStyle/>
          <a:p>
            <a:fld id="{C0E89D14-B399-8A4B-B25D-E274221D984B}" type="slidenum">
              <a:rPr lang="en-US" smtClean="0"/>
              <a:t>23</a:t>
            </a:fld>
            <a:endParaRPr lang="en-US"/>
          </a:p>
        </p:txBody>
      </p:sp>
    </p:spTree>
    <p:extLst>
      <p:ext uri="{BB962C8B-B14F-4D97-AF65-F5344CB8AC3E}">
        <p14:creationId xmlns:p14="http://schemas.microsoft.com/office/powerpoint/2010/main" val="1651987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transformations for query, key and value are learnt, but independent of the input vectors, i.e. only 3 constant linear mappings are learnt for the self-attention mechanism.</a:t>
            </a:r>
          </a:p>
        </p:txBody>
      </p:sp>
      <p:sp>
        <p:nvSpPr>
          <p:cNvPr id="4" name="Slide Number Placeholder 3"/>
          <p:cNvSpPr>
            <a:spLocks noGrp="1"/>
          </p:cNvSpPr>
          <p:nvPr>
            <p:ph type="sldNum" sz="quarter" idx="5"/>
          </p:nvPr>
        </p:nvSpPr>
        <p:spPr/>
        <p:txBody>
          <a:bodyPr/>
          <a:lstStyle/>
          <a:p>
            <a:fld id="{C0E89D14-B399-8A4B-B25D-E274221D984B}" type="slidenum">
              <a:rPr lang="en-US" smtClean="0"/>
              <a:t>24</a:t>
            </a:fld>
            <a:endParaRPr lang="en-US"/>
          </a:p>
        </p:txBody>
      </p:sp>
    </p:spTree>
    <p:extLst>
      <p:ext uri="{BB962C8B-B14F-4D97-AF65-F5344CB8AC3E}">
        <p14:creationId xmlns:p14="http://schemas.microsoft.com/office/powerpoint/2010/main" val="2178705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of how the 3 linear mappings are applied to the input vectors before the self-attention mechanisms computes a weighted average of the inputs.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860721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does not work well with large input values. The scaling essentially normalizes the output vectors to the same norm, independent of the dimension k chosen for the embedding vectors. The problem is avoided by scaling the values, before feeding them into the </a:t>
            </a:r>
            <a:r>
              <a:rPr lang="en-US" dirty="0" err="1"/>
              <a:t>softmax</a:t>
            </a:r>
            <a:r>
              <a:rPr lang="en-US" dirty="0"/>
              <a:t> function.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270430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analyzing text, multiple, different, relationships exist between different words. Capturing all these relationship in a single representation of the input word is not feasible. Therefore transformer networks employ multiple self-attention mechanisms in parallel, each of which can learn a different kind of relationship. This is called </a:t>
            </a:r>
            <a:r>
              <a:rPr lang="en-US" dirty="0" err="1"/>
              <a:t>multihead</a:t>
            </a:r>
            <a:r>
              <a:rPr lang="en-US" dirty="0"/>
              <a:t> attention.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076967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multihead</a:t>
            </a:r>
            <a:r>
              <a:rPr lang="en-US" dirty="0"/>
              <a:t> attention, different query, key and value matrices are learnt for each attention head, allowing to represent different types of relationships.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371850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14:m>
                  <m:oMath xmlns:m="http://schemas.openxmlformats.org/officeDocument/2006/math">
                    <m:r>
                      <a:rPr lang="fr-CH" b="0" i="1" smtClean="0">
                        <a:latin typeface="Cambria Math" panose="02040503050406030204" pitchFamily="18" charset="0"/>
                        <a:ea typeface="Cambria Math" panose="02040503050406030204" pitchFamily="18" charset="0"/>
                      </a:rPr>
                      <m:t>⨁</m:t>
                    </m:r>
                  </m:oMath>
                </a14:m>
                <a:r>
                  <a:rPr lang="en-US" dirty="0"/>
                  <a:t> symbol denotes concatenation</a:t>
                </a:r>
                <a:r>
                  <a:rPr lang="en-US" baseline="0" dirty="0"/>
                  <a:t> of vectors.</a:t>
                </a:r>
                <a:endParaRPr lang="en-US" dirty="0"/>
              </a:p>
            </p:txBody>
          </p:sp>
        </mc:Choice>
        <mc:Fallback xmlns="">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r>
                  <a:rPr lang="fr-CH" b="0" i="0">
                    <a:latin typeface="Cambria Math" panose="02040503050406030204" pitchFamily="18" charset="0"/>
                    <a:ea typeface="Cambria Math" panose="02040503050406030204" pitchFamily="18" charset="0"/>
                  </a:rPr>
                  <a:t>⨁</a:t>
                </a:r>
                <a:r>
                  <a:rPr lang="en-US" dirty="0"/>
                  <a:t> symbol denotes concatenation</a:t>
                </a:r>
                <a:r>
                  <a:rPr lang="en-US" baseline="0" dirty="0"/>
                  <a:t> of vectors.</a:t>
                </a: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29</a:t>
            </a:fld>
            <a:endParaRPr lang="en-US"/>
          </a:p>
        </p:txBody>
      </p:sp>
    </p:spTree>
    <p:extLst>
      <p:ext uri="{BB962C8B-B14F-4D97-AF65-F5344CB8AC3E}">
        <p14:creationId xmlns:p14="http://schemas.microsoft.com/office/powerpoint/2010/main" val="71459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question in document</a:t>
            </a:r>
            <a:r>
              <a:rPr lang="en-US" baseline="0" dirty="0"/>
              <a:t> classification is the choice of features. A wide variety of possible features can be derived from text documents, many of which correspond to features used in document representation of information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multi-head attention mechanism allows now to establish what is called a transformer block. A transformer block takes the input vectors, applies the multi-head attention, and then performs further processing of the outputs. The additional processing steps are layer normalization and applying multi-layer </a:t>
            </a:r>
            <a:r>
              <a:rPr lang="en-US" dirty="0" err="1"/>
              <a:t>perceptrons</a:t>
            </a:r>
            <a:r>
              <a:rPr lang="en-US" dirty="0"/>
              <a:t>, a basic type of neural networks. We explain these steps next.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070010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inputs to the self-attention block are added to its output through so-called residual connections.</a:t>
            </a:r>
          </a:p>
          <a:p>
            <a:br>
              <a:rPr lang="en-US" dirty="0"/>
            </a:br>
            <a:r>
              <a:rPr lang="en-US" sz="1200" b="0" i="0" u="none" strike="noStrike" kern="1200" dirty="0">
                <a:solidFill>
                  <a:schemeClr val="tx1"/>
                </a:solidFill>
                <a:effectLst/>
                <a:latin typeface="+mn-lt"/>
                <a:ea typeface="+mn-ea"/>
                <a:cs typeface="+mn-cs"/>
              </a:rPr>
              <a:t>Residual connections (also called skip connections) are used to allow gradients during backpropagation to flow through a network directly, without passing through non-linear activation functions. Non-linear activation functions, by nature of being non-linear, cause the gradients to explode or vanish (depending on the weights). </a:t>
            </a:r>
            <a:r>
              <a:rPr lang="en-US" sz="1200" b="0" i="0" u="none" strike="noStrike" kern="1200" dirty="0">
                <a:solidFill>
                  <a:schemeClr val="tx1"/>
                </a:solidFill>
                <a:effectLst/>
                <a:latin typeface="Arial" charset="0"/>
                <a:ea typeface="+mn-ea"/>
                <a:cs typeface="+mn-cs"/>
              </a:rPr>
              <a:t>Residual</a:t>
            </a:r>
            <a:r>
              <a:rPr lang="en-US" sz="1200" b="0" i="0" u="none" strike="noStrike" kern="1200" dirty="0">
                <a:solidFill>
                  <a:schemeClr val="tx1"/>
                </a:solidFill>
                <a:effectLst/>
                <a:latin typeface="+mn-lt"/>
                <a:ea typeface="+mn-ea"/>
                <a:cs typeface="+mn-cs"/>
              </a:rPr>
              <a:t> connections form conceptually a ‘bus’ which flows right the way through the network, and in reverse, the gradients can flow backwards along it too.</a:t>
            </a: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31</a:t>
            </a:fld>
            <a:endParaRPr lang="en-US"/>
          </a:p>
        </p:txBody>
      </p:sp>
    </p:spTree>
    <p:extLst>
      <p:ext uri="{BB962C8B-B14F-4D97-AF65-F5344CB8AC3E}">
        <p14:creationId xmlns:p14="http://schemas.microsoft.com/office/powerpoint/2010/main" val="3985227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outputs of the self-attention are normalized, i.e. centered around the mean on scaled by the standard deviation.</a:t>
            </a:r>
          </a:p>
          <a:p>
            <a:br>
              <a:rPr lang="en-US" dirty="0"/>
            </a:br>
            <a:r>
              <a:rPr lang="en-US" sz="1200" b="0" i="0" u="none" strike="noStrike" kern="1200" dirty="0">
                <a:solidFill>
                  <a:schemeClr val="tx1"/>
                </a:solidFill>
                <a:effectLst/>
                <a:latin typeface="+mn-lt"/>
                <a:ea typeface="+mn-ea"/>
                <a:cs typeface="+mn-cs"/>
              </a:rPr>
              <a:t>Normalization helps with the problem called internal covariate shift. Internal covariate shift refers to changing distribution of values during training occurring within a neural network, i.e. going from one layer to the next. This happens because, as the network learns and the weights are updated, the distribution of outputs of a specific layer in the network changes. This forces the higher layers to adapt to that drift, which slows down learning. After normalizing the input in the neural network, we don’t have to worry about the scale of input features being extremely different.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gamma/beta values are learnt for each layer separately.</a:t>
            </a:r>
            <a:br>
              <a:rPr lang="en-US" dirty="0"/>
            </a:b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32</a:t>
            </a:fld>
            <a:endParaRPr lang="en-US"/>
          </a:p>
        </p:txBody>
      </p:sp>
    </p:spTree>
    <p:extLst>
      <p:ext uri="{BB962C8B-B14F-4D97-AF65-F5344CB8AC3E}">
        <p14:creationId xmlns:p14="http://schemas.microsoft.com/office/powerpoint/2010/main" val="2575179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r>
                  <a:rPr lang="en-US" i="0">
                    <a:latin typeface="Cambria Math" panose="02040503050406030204" pitchFamily="18" charset="0"/>
                  </a:rPr>
                  <a:t>𝑦_𝑖</a:t>
                </a:r>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33</a:t>
            </a:fld>
            <a:endParaRPr lang="en-US"/>
          </a:p>
        </p:txBody>
      </p:sp>
    </p:spTree>
    <p:extLst>
      <p:ext uri="{BB962C8B-B14F-4D97-AF65-F5344CB8AC3E}">
        <p14:creationId xmlns:p14="http://schemas.microsoft.com/office/powerpoint/2010/main" val="1015590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MLPs are a simple form of neural networks. They apply first a linear transformation to the input vectors, using a weight matrix W and adding a bias vector b. To the </a:t>
            </a:r>
            <a:r>
              <a:rPr lang="en-US" dirty="0" err="1"/>
              <a:t>compenents</a:t>
            </a:r>
            <a:r>
              <a:rPr lang="en-US" dirty="0"/>
              <a:t> of the output vector an activation function is applied, to introduce non-linearity. In the original neural network models this function was a sigmoid or tanh function. In current models, and standard transformer models it is the </a:t>
            </a:r>
            <a:r>
              <a:rPr lang="en-US" dirty="0" err="1"/>
              <a:t>Relu</a:t>
            </a:r>
            <a:r>
              <a:rPr lang="en-US" dirty="0"/>
              <a:t> function which has better numerical behavior. The </a:t>
            </a:r>
            <a:r>
              <a:rPr lang="en-US" dirty="0" err="1"/>
              <a:t>Relu</a:t>
            </a:r>
            <a:r>
              <a:rPr lang="en-US" dirty="0"/>
              <a:t> function is simply defined as </a:t>
            </a:r>
            <a:r>
              <a:rPr lang="en-US" dirty="0" err="1"/>
              <a:t>relu</a:t>
            </a:r>
            <a:r>
              <a:rPr lang="en-US" dirty="0"/>
              <a:t>(x) = max(0,x)</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95161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transformer network is defined so far is not sensitive to the order of the inputs. In other words, any permutation of the inputs would generate the same relations. Therefore in addition the position of words in a sentence needs to be taken into account. The way this is achieved is by learning another vector, which is the representation of an input position. Each word vector is concatenated with the position vector corresponding to the words position within the sentence.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360096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introduce position embeddings the length of the sequences (sentences) needs to be fixed, or in other words a maximal sequence length needs to be specified. In terms of learning the parameters this requires that the training data needs to have sequences that have this maximal length, otherwise the position vectors or the higher positions cannot be learnt.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172683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transformer network for text classification, the output vectors are used to produce a predication for the classification label. In order to do this a standard approach is to average the output vectors, project them using a linear mapping the the dimension of the label space and apply a </a:t>
            </a:r>
            <a:r>
              <a:rPr lang="en-US" dirty="0" err="1"/>
              <a:t>softmax</a:t>
            </a:r>
            <a:r>
              <a:rPr lang="en-US" dirty="0"/>
              <a:t> function to obtain values that can be interpreted as probabilities.</a:t>
            </a:r>
          </a:p>
          <a:p>
            <a:endParaRPr lang="en-US" dirty="0"/>
          </a:p>
          <a:p>
            <a:r>
              <a:rPr lang="en-US" dirty="0"/>
              <a:t>The predicted values are in the training phase compared to the labels from the training data, and a loss function is calculated from the difference. Using the loss function the parameters can then be learnt using backpropagation. The backpropagation is implemented in frameworks such as </a:t>
            </a:r>
            <a:r>
              <a:rPr lang="en-US" dirty="0" err="1"/>
              <a:t>pytorch</a:t>
            </a:r>
            <a:r>
              <a:rPr lang="en-US" dirty="0"/>
              <a:t> that allows to automatically derive the gradients for the complex function defined by the transformer network.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773754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overall architecture of a typical transformer network. What we can see is that multiple transformer blocks are applied in sequence (each of which contains a multi-head self-attention mechanism).</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126189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given the very large number of parameters in transformer networks, they are usually not trained from scratch, in particular when using them to build a document classifier. Instead, pretrained networks are being used (that are distributed in particular through the </a:t>
            </a:r>
            <a:r>
              <a:rPr lang="en-US" dirty="0" err="1"/>
              <a:t>huggingface</a:t>
            </a:r>
            <a:r>
              <a:rPr lang="en-US" dirty="0"/>
              <a:t> platform) and the preexisting network is completed with a classification layer and retrained using the training data. This has the advantage that general properties of natural language are already encoded in the network parameters and need not to be learnt from scratch every time. This training is in general hugely expensive. Retraining such a network is called finetuning.</a:t>
            </a:r>
          </a:p>
          <a:p>
            <a:endParaRPr lang="en-US" dirty="0"/>
          </a:p>
          <a:p>
            <a:r>
              <a:rPr lang="en-US" dirty="0"/>
              <a:t>There exist different variants of how fine-tuning is performed, depending whether all are only a part of the parameters of the pre-trained transformer network are modified during retraining.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80131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a few examples of features that could be extracted from a simple tweet, as shown above.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introduction to transformer network aimed at highlighting the basic principles underlying their architecture. Many details related to their training, application, and the implementation of deep neural networks have not been discussed, as they are beyond the scope of this lecture.</a:t>
            </a:r>
          </a:p>
        </p:txBody>
      </p:sp>
      <p:sp>
        <p:nvSpPr>
          <p:cNvPr id="4" name="Slide Number Placeholder 3"/>
          <p:cNvSpPr>
            <a:spLocks noGrp="1"/>
          </p:cNvSpPr>
          <p:nvPr>
            <p:ph type="sldNum" sz="quarter" idx="5"/>
          </p:nvPr>
        </p:nvSpPr>
        <p:spPr/>
        <p:txBody>
          <a:bodyPr/>
          <a:lstStyle/>
          <a:p>
            <a:fld id="{C0E89D14-B399-8A4B-B25D-E274221D984B}" type="slidenum">
              <a:rPr lang="en-US" smtClean="0"/>
              <a:t>40</a:t>
            </a:fld>
            <a:endParaRPr lang="en-US"/>
          </a:p>
        </p:txBody>
      </p:sp>
    </p:spTree>
    <p:extLst>
      <p:ext uri="{BB962C8B-B14F-4D97-AF65-F5344CB8AC3E}">
        <p14:creationId xmlns:p14="http://schemas.microsoft.com/office/powerpoint/2010/main" val="280202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 interest,</a:t>
            </a:r>
            <a:r>
              <a:rPr lang="en-US" baseline="0" dirty="0"/>
              <a:t> both because it is required in a growing number of application domains and because at the same time the classification methods are becoming increasingly powerful due to the availability of very large document corpuses, the growing computational power available and the recent developments around transformer networks.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48670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381867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problem that is characteristics for document classification</a:t>
            </a:r>
            <a:r>
              <a:rPr lang="en-US" baseline="0" dirty="0"/>
              <a:t> is the fact that the feature space for documents can be huge. From information retrieval we know that the vocabulary size of a large document collection can grow to significant sizes, reaching millions of terms. When considering more features, such as word bigrams to capture phrases or n-grams in words, the size of the features space further explodes.</a:t>
            </a:r>
          </a:p>
          <a:p>
            <a:endParaRPr lang="en-US" baseline="0" dirty="0"/>
          </a:p>
          <a:p>
            <a:r>
              <a:rPr lang="en-US" baseline="0" dirty="0"/>
              <a:t>In order to deal with the high dimensionality of the feature space, different routes have been explored. A first is to perform feature selection, using e.g. mutual information, and retain only features that are specific for classification (with all the potential drawbacks discussed earlier). A second approach is to use dimensionality reduction methods, such as word </a:t>
            </a:r>
            <a:r>
              <a:rPr lang="en-US" baseline="0" dirty="0" err="1"/>
              <a:t>embeddings</a:t>
            </a:r>
            <a:r>
              <a:rPr lang="en-US" baseline="0" dirty="0"/>
              <a:t> or LSI, and represent then documents in the much lower dimensional concept space. Finally, one may also focus on using classification algorithms that scale well with dimensionality.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 typeface="Arial"/>
              <a:buNone/>
            </a:pPr>
            <a:r>
              <a:rPr lang="en-US" dirty="0"/>
              <a:t>Actually, a very straightforward method for document classification, that scales well with dimensionality, is inspired by information</a:t>
            </a:r>
            <a:r>
              <a:rPr lang="en-US" baseline="0" dirty="0"/>
              <a:t> retrieval. In the </a:t>
            </a:r>
            <a:r>
              <a:rPr lang="en-US" baseline="0" dirty="0" err="1"/>
              <a:t>kNN</a:t>
            </a:r>
            <a:r>
              <a:rPr lang="en-US" baseline="0" dirty="0"/>
              <a:t> method, the top k most similar documents according to the vector space model are retrieved, and then the majority label is used as the classification of the document. Strictly speaking with this method no classifier is learnt, but the classifier consists of the vector space representation of the whole document collection, so learning is trivial in that case. The method works in practice well. One critical choice is the parameter k, that determines how large the neighborhood is that is taken into account, and can be understood as the complexity of the model. In line with what we have seen on the dependency of bias and variance on model complexity. In the context of </a:t>
            </a:r>
            <a:r>
              <a:rPr lang="en-US" baseline="0" dirty="0" err="1"/>
              <a:t>kNN</a:t>
            </a:r>
            <a:r>
              <a:rPr lang="en-US" baseline="0" dirty="0"/>
              <a:t> a model is complex when k is small, since for every document very different sets of neighbors are chosen. Correspondingly it holds that for </a:t>
            </a:r>
            <a:r>
              <a:rPr lang="fr-CH" sz="1200" b="0" i="0" u="none" strike="noStrike" cap="none" baseline="0" dirty="0" err="1">
                <a:solidFill>
                  <a:schemeClr val="dk1"/>
                </a:solidFill>
                <a:latin typeface="Calibri"/>
                <a:cs typeface="Calibri"/>
                <a:sym typeface="Calibri"/>
              </a:rPr>
              <a:t>small</a:t>
            </a:r>
            <a:r>
              <a:rPr lang="en" sz="1200" b="0" i="0" u="none" strike="noStrike" cap="none" dirty="0">
                <a:solidFill>
                  <a:schemeClr val="dk1"/>
                </a:solidFill>
                <a:latin typeface="Calibri"/>
                <a:ea typeface="Calibri"/>
                <a:cs typeface="Calibri"/>
                <a:sym typeface="Calibri"/>
              </a:rPr>
              <a:t> k</a:t>
            </a:r>
            <a:r>
              <a:rPr lang="fr-CH" sz="1200" b="0" i="0" u="none" strike="noStrike" cap="none" dirty="0">
                <a:solidFill>
                  <a:schemeClr val="dk1"/>
                </a:solidFill>
                <a:latin typeface="Calibri"/>
                <a:ea typeface="Calibri"/>
                <a:cs typeface="Calibri"/>
                <a:sym typeface="Calibri"/>
              </a:rPr>
              <a:t> (</a:t>
            </a:r>
            <a:r>
              <a:rPr lang="fr-CH" sz="1200" b="0" i="0" u="none" strike="noStrike" cap="none" dirty="0" err="1">
                <a:solidFill>
                  <a:schemeClr val="dk1"/>
                </a:solidFill>
                <a:latin typeface="Calibri"/>
                <a:ea typeface="Calibri"/>
                <a:cs typeface="Calibri"/>
                <a:sym typeface="Calibri"/>
              </a:rPr>
              <a:t>complex</a:t>
            </a:r>
            <a:r>
              <a:rPr lang="fr-CH" sz="1200" b="0" i="0" u="none" strike="noStrike" cap="none" dirty="0">
                <a:solidFill>
                  <a:schemeClr val="dk1"/>
                </a:solidFill>
                <a:latin typeface="Calibri"/>
                <a:ea typeface="Calibri"/>
                <a:cs typeface="Calibri"/>
                <a:sym typeface="Calibri"/>
              </a:rPr>
              <a:t> model) </a:t>
            </a:r>
            <a:r>
              <a:rPr lang="fr-CH" sz="1200" b="0" i="0" u="none" strike="noStrike" cap="none" dirty="0" err="1">
                <a:solidFill>
                  <a:schemeClr val="dk1"/>
                </a:solidFill>
                <a:latin typeface="Calibri"/>
                <a:ea typeface="Calibri"/>
                <a:cs typeface="Calibri"/>
                <a:sym typeface="Calibri"/>
              </a:rPr>
              <a:t>we</a:t>
            </a:r>
            <a:r>
              <a:rPr lang="fr-CH" sz="1200" b="0" i="0" u="none" strike="noStrike" cap="none" dirty="0">
                <a:solidFill>
                  <a:schemeClr val="dk1"/>
                </a:solidFill>
                <a:latin typeface="Calibri"/>
                <a:ea typeface="Calibri"/>
                <a:cs typeface="Calibri"/>
                <a:sym typeface="Calibri"/>
              </a:rPr>
              <a:t> have</a:t>
            </a:r>
            <a:r>
              <a:rPr lang="fr-CH" sz="1200" b="0" i="0" u="none" strike="noStrike" cap="none" baseline="0" dirty="0">
                <a:solidFill>
                  <a:schemeClr val="dk1"/>
                </a:solidFill>
                <a:latin typeface="Calibri"/>
                <a:ea typeface="Calibri"/>
                <a:cs typeface="Calibri"/>
                <a:sym typeface="Calibri"/>
              </a:rPr>
              <a:t> </a:t>
            </a:r>
            <a:r>
              <a:rPr lang="en" sz="1200" b="0" i="0" u="none" strike="noStrike" cap="none" dirty="0">
                <a:solidFill>
                  <a:schemeClr val="dk1"/>
                </a:solidFill>
                <a:latin typeface="Calibri"/>
                <a:ea typeface="Calibri"/>
                <a:cs typeface="Calibri"/>
                <a:sym typeface="Calibri"/>
              </a:rPr>
              <a:t>low bias</a:t>
            </a:r>
            <a:r>
              <a:rPr lang="fr-CH" sz="1200" b="0" i="0" u="none" strike="noStrike" cap="none" dirty="0">
                <a:solidFill>
                  <a:schemeClr val="dk1"/>
                </a:solidFill>
                <a:latin typeface="Calibri"/>
                <a:ea typeface="Calibri"/>
                <a:cs typeface="Calibri"/>
                <a:sym typeface="Calibri"/>
              </a:rPr>
              <a:t>,</a:t>
            </a:r>
            <a:r>
              <a:rPr lang="fr-CH" sz="1200" b="0" i="0" u="none" strike="noStrike" cap="none" baseline="0" dirty="0">
                <a:solidFill>
                  <a:schemeClr val="dk1"/>
                </a:solidFill>
                <a:latin typeface="Calibri"/>
                <a:ea typeface="Calibri"/>
                <a:cs typeface="Calibri"/>
                <a:sym typeface="Calibri"/>
              </a:rPr>
              <a:t> but </a:t>
            </a:r>
            <a:r>
              <a:rPr lang="en" sz="1200" b="0" i="0" u="none" strike="noStrike" cap="none" dirty="0">
                <a:solidFill>
                  <a:schemeClr val="dk1"/>
                </a:solidFill>
                <a:latin typeface="Calibri"/>
                <a:ea typeface="Calibri"/>
                <a:cs typeface="Calibri"/>
                <a:sym typeface="Calibri"/>
              </a:rPr>
              <a:t>high variance</a:t>
            </a:r>
            <a:r>
              <a:rPr lang="fr-CH" sz="1200" b="0" i="0" u="none" strike="noStrike" cap="none" dirty="0">
                <a:solidFill>
                  <a:schemeClr val="dk1"/>
                </a:solidFill>
                <a:latin typeface="Calibri"/>
                <a:ea typeface="Calibri"/>
                <a:cs typeface="Calibri"/>
                <a:sym typeface="Calibri"/>
              </a:rPr>
              <a:t> and for large</a:t>
            </a:r>
            <a:r>
              <a:rPr lang="en" sz="1200" b="0" i="0" u="none" strike="noStrike" cap="none" dirty="0">
                <a:solidFill>
                  <a:schemeClr val="dk1"/>
                </a:solidFill>
                <a:latin typeface="Calibri"/>
                <a:ea typeface="Calibri"/>
                <a:cs typeface="Calibri"/>
                <a:sym typeface="Calibri"/>
              </a:rPr>
              <a:t> k </a:t>
            </a:r>
            <a:r>
              <a:rPr lang="fr-CH" sz="1200" b="0" i="0" u="none" strike="noStrike" cap="none" dirty="0" err="1">
                <a:solidFill>
                  <a:schemeClr val="dk1"/>
                </a:solidFill>
                <a:latin typeface="Calibri"/>
                <a:ea typeface="Calibri"/>
                <a:cs typeface="Calibri"/>
                <a:sym typeface="Calibri"/>
              </a:rPr>
              <a:t>we</a:t>
            </a:r>
            <a:r>
              <a:rPr lang="fr-CH" sz="1200" b="0" i="0" u="none" strike="noStrike" cap="none" baseline="0" dirty="0">
                <a:solidFill>
                  <a:schemeClr val="dk1"/>
                </a:solidFill>
                <a:latin typeface="Calibri"/>
                <a:ea typeface="Calibri"/>
                <a:cs typeface="Calibri"/>
                <a:sym typeface="Calibri"/>
              </a:rPr>
              <a:t> have</a:t>
            </a:r>
            <a:r>
              <a:rPr lang="en" sz="1200" b="0" i="0" u="none" strike="noStrike" cap="none" dirty="0">
                <a:solidFill>
                  <a:schemeClr val="dk1"/>
                </a:solidFill>
                <a:latin typeface="Calibri"/>
                <a:ea typeface="Calibri"/>
                <a:cs typeface="Calibri"/>
                <a:sym typeface="Calibri"/>
              </a:rPr>
              <a:t> high bias</a:t>
            </a:r>
            <a:r>
              <a:rPr lang="fr-CH" sz="1200" b="0" i="0" u="none" strike="noStrike" cap="none" baseline="0" dirty="0">
                <a:solidFill>
                  <a:schemeClr val="dk1"/>
                </a:solidFill>
                <a:latin typeface="Calibri"/>
                <a:ea typeface="Calibri"/>
                <a:cs typeface="Calibri"/>
                <a:sym typeface="Calibri"/>
              </a:rPr>
              <a:t> and </a:t>
            </a:r>
            <a:r>
              <a:rPr lang="en" sz="1200" b="0" i="0" u="none" strike="noStrike" cap="none" dirty="0">
                <a:solidFill>
                  <a:schemeClr val="dk1"/>
                </a:solidFill>
                <a:latin typeface="Calibri"/>
                <a:ea typeface="Calibri"/>
                <a:cs typeface="Calibri"/>
                <a:sym typeface="Calibri"/>
              </a:rPr>
              <a:t>low variance</a:t>
            </a:r>
            <a:r>
              <a:rPr lang="fr-CH" sz="1200" b="0" i="0" u="none" strike="noStrike" cap="none" dirty="0">
                <a:solidFill>
                  <a:schemeClr val="dk1"/>
                </a:solidFill>
                <a:latin typeface="Calibri"/>
                <a:ea typeface="Calibri"/>
                <a:cs typeface="Calibri"/>
                <a:sym typeface="Calibri"/>
              </a:rPr>
              <a:t>.</a:t>
            </a:r>
            <a:endParaRPr lang="en" sz="1200" b="0" i="0" u="none" strike="noStrike" cap="none" dirty="0">
              <a:solidFill>
                <a:schemeClr val="dk1"/>
              </a:solidFill>
              <a:latin typeface="Calibri"/>
              <a:ea typeface="Calibri"/>
              <a:cs typeface="Calibri"/>
              <a:sym typeface="Calibri"/>
            </a:endParaRP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we</a:t>
            </a:r>
            <a:r>
              <a:rPr lang="en-US" baseline="0" dirty="0"/>
              <a:t> can derive the probability of a document belonging to a class, from two estimators (probabilities) that have to be learnt from the training data. For this method to work, words not occurring in the training set, but in the test set, need to have non-zero probabilities. </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training the model we have to compute for each class how likely a word is to appear in that class and we have to compute the relative frequencies of the classes, i.e. the probability of a class label to occur. Note that in the estimation for P(</a:t>
            </a:r>
            <a:r>
              <a:rPr lang="en-US" baseline="0" dirty="0" err="1"/>
              <a:t>w|C</a:t>
            </a:r>
            <a:r>
              <a:rPr lang="en-US" baseline="0" dirty="0"/>
              <a:t>) we add +1 to the word counts. This is called Laplacian smoothing and is necessary to avoid to assign zero probability to terms that do not occur in the training set, to avoid that subsequently a document that does contain such a term is considered as impossible when using the classifier. The reasoning is the same why smoothing has been used in probabilistic information retrieval.</a:t>
            </a:r>
          </a:p>
          <a:p>
            <a:endParaRPr lang="en-US" baseline="0" dirty="0"/>
          </a:p>
          <a:p>
            <a:r>
              <a:rPr lang="en-US" baseline="0" dirty="0"/>
              <a:t>Classification is performed by selecting the class with the highest probability to occur. This is computed from the logarithm of the estimated probability, as the summation is numerically more stable than multiplication.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document classification word</a:t>
            </a:r>
            <a:r>
              <a:rPr lang="en-US" baseline="0" dirty="0"/>
              <a:t> </a:t>
            </a:r>
            <a:r>
              <a:rPr lang="en-US" baseline="0" dirty="0" err="1"/>
              <a:t>embeddings</a:t>
            </a:r>
            <a:r>
              <a:rPr lang="en-US" baseline="0" dirty="0"/>
              <a:t> can be used in different ways. One obvious way would be to use word embedding vectors as word representation, and to represent then documents as an aggregate of those vectors to obtain a low-dimensional feature space. However, another possibility is to use the word embedding approach in a more direct way, which has resulted in a classification algorithm that has been recently developed at Facebook and is known as </a:t>
            </a:r>
            <a:r>
              <a:rPr lang="en-US" baseline="0" dirty="0" err="1"/>
              <a:t>Fasttext</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9633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Document</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1CF0-B31D-0547-BA15-5E8F3C1A533E}"/>
              </a:ext>
            </a:extLst>
          </p:cNvPr>
          <p:cNvSpPr>
            <a:spLocks noGrp="1"/>
          </p:cNvSpPr>
          <p:nvPr>
            <p:ph type="title"/>
          </p:nvPr>
        </p:nvSpPr>
        <p:spPr/>
        <p:txBody>
          <a:bodyPr/>
          <a:lstStyle/>
          <a:p>
            <a:r>
              <a:rPr lang="en-US" dirty="0"/>
              <a:t>Classification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E69D2B-A493-6549-AD7C-966AA2F70EDF}"/>
                  </a:ext>
                </a:extLst>
              </p:cNvPr>
              <p:cNvSpPr>
                <a:spLocks noGrp="1"/>
              </p:cNvSpPr>
              <p:nvPr>
                <p:ph idx="1"/>
              </p:nvPr>
            </p:nvSpPr>
            <p:spPr/>
            <p:txBody>
              <a:bodyPr/>
              <a:lstStyle/>
              <a:p>
                <a:r>
                  <a:rPr lang="en-US" dirty="0"/>
                  <a:t>Word embeddings have been optimized for a prediction task</a:t>
                </a:r>
              </a:p>
              <a:p>
                <a:pPr marL="457200" indent="-457200">
                  <a:buFont typeface="Arial" panose="020B0604020202020204" pitchFamily="34" charset="0"/>
                  <a:buChar char="•"/>
                </a:pPr>
                <a:r>
                  <a:rPr lang="en-US" dirty="0"/>
                  <a:t>Given a context word </a:t>
                </a:r>
                <a14:m>
                  <m:oMath xmlns:m="http://schemas.openxmlformats.org/officeDocument/2006/math">
                    <m:r>
                      <a:rPr lang="fr-CH" i="1">
                        <a:latin typeface="Cambria Math" charset="0"/>
                      </a:rPr>
                      <m:t>𝑐</m:t>
                    </m:r>
                  </m:oMath>
                </a14:m>
                <a:r>
                  <a:rPr lang="en-US" dirty="0"/>
                  <a:t>, does word </a:t>
                </a:r>
                <a14:m>
                  <m:oMath xmlns:m="http://schemas.openxmlformats.org/officeDocument/2006/math">
                    <m:r>
                      <a:rPr lang="en-US" i="1" dirty="0" smtClean="0">
                        <a:latin typeface="Cambria Math" panose="02040503050406030204" pitchFamily="18" charset="0"/>
                      </a:rPr>
                      <m:t>𝑤</m:t>
                    </m:r>
                  </m:oMath>
                </a14:m>
                <a:r>
                  <a:rPr lang="en-US" dirty="0"/>
                  <a:t> occur?</a:t>
                </a:r>
              </a:p>
              <a:p>
                <a:r>
                  <a:rPr lang="en-US" dirty="0"/>
                  <a:t>Changing the task</a:t>
                </a:r>
              </a:p>
              <a:p>
                <a:pPr marL="457200" indent="-457200">
                  <a:buFont typeface="Arial" panose="020B0604020202020204" pitchFamily="34" charset="0"/>
                  <a:buChar char="•"/>
                </a:pPr>
                <a:r>
                  <a:rPr lang="en-US" dirty="0"/>
                  <a:t>Given a text </a:t>
                </a:r>
                <a14:m>
                  <m:oMath xmlns:m="http://schemas.openxmlformats.org/officeDocument/2006/math">
                    <m:r>
                      <a:rPr lang="fr-CH" i="1">
                        <a:latin typeface="Cambria Math" charset="0"/>
                      </a:rPr>
                      <m:t>𝑝</m:t>
                    </m:r>
                  </m:oMath>
                </a14:m>
                <a:r>
                  <a:rPr lang="en-US" dirty="0"/>
                  <a:t>, does it belong to class label </a:t>
                </a:r>
                <a14:m>
                  <m:oMath xmlns:m="http://schemas.openxmlformats.org/officeDocument/2006/math">
                    <m:r>
                      <a:rPr lang="fr-CH" b="0" i="1" smtClean="0">
                        <a:latin typeface="Cambria Math" panose="02040503050406030204" pitchFamily="18" charset="0"/>
                      </a:rPr>
                      <m:t>𝐶</m:t>
                    </m:r>
                  </m:oMath>
                </a14:m>
                <a:r>
                  <a:rPr lang="en-US" dirty="0"/>
                  <a:t>?</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err="1"/>
                  <a:t>Fasttext</a:t>
                </a:r>
                <a:r>
                  <a:rPr lang="en-US" dirty="0"/>
                  <a:t> uses word embeddings for classification</a:t>
                </a:r>
              </a:p>
              <a:p>
                <a:pPr marL="457200" indent="-457200">
                  <a:buFont typeface="Arial" panose="020B0604020202020204" pitchFamily="34" charset="0"/>
                  <a:buChar char="•"/>
                </a:pPr>
                <a:r>
                  <a:rPr lang="en-US" dirty="0"/>
                  <a:t>Supervised mode</a:t>
                </a:r>
              </a:p>
              <a:p>
                <a:endParaRPr lang="en-US" dirty="0"/>
              </a:p>
            </p:txBody>
          </p:sp>
        </mc:Choice>
        <mc:Fallback xmlns="">
          <p:sp>
            <p:nvSpPr>
              <p:cNvPr id="3" name="Content Placeholder 2">
                <a:extLst>
                  <a:ext uri="{FF2B5EF4-FFF2-40B4-BE49-F238E27FC236}">
                    <a16:creationId xmlns:a16="http://schemas.microsoft.com/office/drawing/2014/main" id="{63E69D2B-A493-6549-AD7C-966AA2F70EDF}"/>
                  </a:ext>
                </a:extLst>
              </p:cNvPr>
              <p:cNvSpPr>
                <a:spLocks noGrp="1" noRot="1" noChangeAspect="1" noMove="1" noResize="1" noEditPoints="1" noAdjustHandles="1" noChangeArrowheads="1" noChangeShapeType="1" noTextEdit="1"/>
              </p:cNvSpPr>
              <p:nvPr>
                <p:ph idx="1"/>
              </p:nvPr>
            </p:nvSpPr>
            <p:spPr>
              <a:blipFill>
                <a:blip r:embed="rId3"/>
                <a:stretch>
                  <a:fillRect l="-1832" t="-1511" r="-763" b="-327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7C9499-1661-F74B-8D6F-F9441ED62B6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1050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5FD-D9A2-3B4D-A555-57E467EE9741}"/>
              </a:ext>
            </a:extLst>
          </p:cNvPr>
          <p:cNvSpPr>
            <a:spLocks noGrp="1"/>
          </p:cNvSpPr>
          <p:nvPr>
            <p:ph type="title"/>
          </p:nvPr>
        </p:nvSpPr>
        <p:spPr/>
        <p:txBody>
          <a:bodyPr/>
          <a:lstStyle/>
          <a:p>
            <a:r>
              <a:rPr lang="en-US" dirty="0"/>
              <a:t>Adapting the Model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634A8-5EE5-2844-8CBD-7945E65E84B2}"/>
                  </a:ext>
                </a:extLst>
              </p:cNvPr>
              <p:cNvSpPr>
                <a:spLocks noGrp="1"/>
              </p:cNvSpPr>
              <p:nvPr>
                <p:ph idx="1"/>
              </p:nvPr>
            </p:nvSpPr>
            <p:spPr/>
            <p:txBody>
              <a:bodyPr/>
              <a:lstStyle/>
              <a:p>
                <a:r>
                  <a:rPr lang="en-US" dirty="0"/>
                  <a:t>Representation </a:t>
                </a:r>
              </a:p>
              <a:p>
                <a:pPr marL="457200" indent="-457200">
                  <a:buFont typeface="Arial" panose="020B0604020202020204" pitchFamily="34" charset="0"/>
                  <a:buChar char="•"/>
                </a:pPr>
                <a:r>
                  <a:rPr lang="en-US" dirty="0"/>
                  <a:t>Given a text </a:t>
                </a:r>
                <a14:m>
                  <m:oMath xmlns:m="http://schemas.openxmlformats.org/officeDocument/2006/math">
                    <m:r>
                      <a:rPr lang="en-US" i="1" dirty="0" smtClean="0">
                        <a:latin typeface="Cambria Math" panose="02040503050406030204" pitchFamily="18" charset="0"/>
                      </a:rPr>
                      <m:t>𝑝</m:t>
                    </m:r>
                  </m:oMath>
                </a14:m>
                <a:r>
                  <a:rPr lang="en-US" dirty="0"/>
                  <a:t>, the representation of </a:t>
                </a:r>
                <a14:m>
                  <m:oMath xmlns:m="http://schemas.openxmlformats.org/officeDocument/2006/math">
                    <m:r>
                      <a:rPr lang="en-US" i="1" dirty="0" smtClean="0">
                        <a:latin typeface="Cambria Math" panose="02040503050406030204" pitchFamily="18" charset="0"/>
                      </a:rPr>
                      <m:t>𝑝</m:t>
                    </m:r>
                  </m:oMath>
                </a14:m>
                <a:r>
                  <a:rPr lang="en-US" dirty="0"/>
                  <a:t> is then </a:t>
                </a:r>
                <a14:m>
                  <m:oMath xmlns:m="http://schemas.openxmlformats.org/officeDocument/2006/math">
                    <m:r>
                      <a:rPr lang="fr-CH" b="1" i="1" smtClean="0">
                        <a:latin typeface="Cambria Math" panose="02040503050406030204" pitchFamily="18" charset="0"/>
                      </a:rPr>
                      <m:t>𝒑</m:t>
                    </m:r>
                    <m:r>
                      <a:rPr lang="fr-CH" i="1">
                        <a:latin typeface="Cambria Math" charset="0"/>
                      </a:rPr>
                      <m:t>=</m:t>
                    </m:r>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r>
                          <a:rPr lang="fr-CH" b="1" i="1" smtClean="0">
                            <a:latin typeface="Cambria Math" panose="02040503050406030204" pitchFamily="18" charset="0"/>
                          </a:rPr>
                          <m:t>𝒘</m:t>
                        </m:r>
                      </m:e>
                    </m:nary>
                  </m:oMath>
                </a14:m>
                <a:endParaRPr lang="en-US" dirty="0"/>
              </a:p>
              <a:p>
                <a:pPr marL="457200" indent="-457200">
                  <a:buFont typeface="Arial" panose="020B0604020202020204" pitchFamily="34" charset="0"/>
                  <a:buChar char="•"/>
                </a:pPr>
                <a:r>
                  <a:rPr lang="en-US" dirty="0"/>
                  <a:t>A class label </a:t>
                </a:r>
                <a14:m>
                  <m:oMath xmlns:m="http://schemas.openxmlformats.org/officeDocument/2006/math">
                    <m:r>
                      <a:rPr lang="fr-CH" i="1">
                        <a:latin typeface="Cambria Math" panose="02040503050406030204" pitchFamily="18" charset="0"/>
                      </a:rPr>
                      <m:t>𝐶</m:t>
                    </m:r>
                  </m:oMath>
                </a14:m>
                <a:r>
                  <a:rPr lang="en-US" dirty="0"/>
                  <a:t> has a representation </a:t>
                </a:r>
                <a14:m>
                  <m:oMath xmlns:m="http://schemas.openxmlformats.org/officeDocument/2006/math">
                    <m:r>
                      <a:rPr lang="fr-CH" b="1" i="1">
                        <a:latin typeface="Cambria Math" panose="02040503050406030204" pitchFamily="18" charset="0"/>
                      </a:rPr>
                      <m:t>𝑪</m:t>
                    </m:r>
                  </m:oMath>
                </a14:m>
                <a:r>
                  <a:rPr lang="en-US" b="1" dirty="0"/>
                  <a:t>, </a:t>
                </a:r>
                <a:r>
                  <a:rPr lang="en-US" dirty="0"/>
                  <a:t>a vector of dimension </a:t>
                </a:r>
                <a14:m>
                  <m:oMath xmlns:m="http://schemas.openxmlformats.org/officeDocument/2006/math">
                    <m:r>
                      <a:rPr lang="en-US" i="1" dirty="0" smtClean="0">
                        <a:latin typeface="Cambria Math" panose="02040503050406030204" pitchFamily="18" charset="0"/>
                      </a:rPr>
                      <m:t>𝑑</m:t>
                    </m:r>
                  </m:oMath>
                </a14:m>
                <a:endParaRPr lang="en-US" b="1" dirty="0"/>
              </a:p>
              <a:p>
                <a:r>
                  <a:rPr lang="en-US" dirty="0"/>
                  <a:t>Loss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𝑝</m:t>
                          </m:r>
                          <m:r>
                            <a:rPr lang="fr-CH" i="1">
                              <a:latin typeface="Cambria Math" panose="02040503050406030204" pitchFamily="18" charset="0"/>
                            </a:rPr>
                            <m:t>|</m:t>
                          </m:r>
                          <m:r>
                            <a:rPr lang="fr-CH" b="0" i="1" smtClean="0">
                              <a:latin typeface="Cambria Math" panose="02040503050406030204" pitchFamily="18" charset="0"/>
                            </a:rPr>
                            <m:t>𝐶</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charset="0"/>
                                  <a:cs typeface="Cambria Math" charset="0"/>
                                </a:rPr>
                                <m:t>𝑪</m:t>
                              </m:r>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𝑝</m:t>
                              </m:r>
                              <m:r>
                                <a:rPr lang="fr-CH" b="0" i="1" smtClean="0">
                                  <a:latin typeface="Cambria Math" panose="02040503050406030204" pitchFamily="18" charset="0"/>
                                </a:rPr>
                                <m:t>′</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b="1" i="1" smtClean="0">
                                      <a:latin typeface="Cambria Math" panose="02040503050406030204" pitchFamily="18" charset="0"/>
                                    </a:rPr>
                                    <m:t>′</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charset="0"/>
                                      <a:cs typeface="Cambria Math" charset="0"/>
                                    </a:rPr>
                                    <m:t>𝑪</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4FB634A8-5EE5-2844-8CBD-7945E65E84B2}"/>
                  </a:ext>
                </a:extLst>
              </p:cNvPr>
              <p:cNvSpPr>
                <a:spLocks noGrp="1" noRot="1" noChangeAspect="1" noMove="1" noResize="1" noEditPoints="1" noAdjustHandles="1" noChangeArrowheads="1" noChangeShapeType="1" noTextEdit="1"/>
              </p:cNvSpPr>
              <p:nvPr>
                <p:ph idx="1"/>
              </p:nvPr>
            </p:nvSpPr>
            <p:spPr>
              <a:blipFill>
                <a:blip r:embed="rId3"/>
                <a:stretch>
                  <a:fillRect l="-1832" t="-1511" r="-1679" b="-1234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57421EF-8B46-1A4F-89B9-8063B919E12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419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21F-6107-8B43-A99D-AAB3D267E0BB}"/>
              </a:ext>
            </a:extLst>
          </p:cNvPr>
          <p:cNvSpPr>
            <a:spLocks noGrp="1"/>
          </p:cNvSpPr>
          <p:nvPr>
            <p:ph type="title"/>
          </p:nvPr>
        </p:nvSpPr>
        <p:spPr/>
        <p:txBody>
          <a:bodyPr/>
          <a:lstStyle/>
          <a:p>
            <a:r>
              <a:rPr lang="en-US" dirty="0"/>
              <a:t>Implementation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7FA24-2953-E54B-95B0-79263FF4BE80}"/>
                  </a:ext>
                </a:extLst>
              </p:cNvPr>
              <p:cNvSpPr>
                <a:spLocks noGrp="1"/>
              </p:cNvSpPr>
              <p:nvPr>
                <p:ph idx="1"/>
              </p:nvPr>
            </p:nvSpPr>
            <p:spPr/>
            <p:txBody>
              <a:bodyPr/>
              <a:lstStyle/>
              <a:p>
                <a:r>
                  <a:rPr lang="en-US" dirty="0"/>
                  <a:t>Same approach as for standard word embedding</a:t>
                </a:r>
              </a:p>
              <a:p>
                <a:pPr marL="457200" indent="-457200">
                  <a:buFont typeface="Arial" panose="020B0604020202020204" pitchFamily="34" charset="0"/>
                  <a:buChar char="•"/>
                </a:pPr>
                <a:r>
                  <a:rPr lang="en-US" dirty="0"/>
                  <a:t>Direct SGD, hierarchical </a:t>
                </a:r>
                <a:r>
                  <a:rPr lang="en-US" dirty="0" err="1"/>
                  <a:t>softmax</a:t>
                </a:r>
                <a:r>
                  <a:rPr lang="en-US" dirty="0"/>
                  <a:t>, approximation with negative sampling</a:t>
                </a:r>
              </a:p>
              <a:p>
                <a:pPr marL="457200" indent="-457200">
                  <a:buFont typeface="Arial" panose="020B0604020202020204" pitchFamily="34" charset="0"/>
                  <a:buChar char="•"/>
                </a:pPr>
                <a:r>
                  <a:rPr lang="en-US" dirty="0"/>
                  <a:t>Both using </a:t>
                </a:r>
                <a:r>
                  <a:rPr lang="en-US" dirty="0" err="1"/>
                  <a:t>skipgram</a:t>
                </a:r>
                <a:r>
                  <a:rPr lang="en-US" dirty="0"/>
                  <a:t> and CBOW model</a:t>
                </a:r>
              </a:p>
              <a:p>
                <a:r>
                  <a:rPr lang="en-US" dirty="0"/>
                  <a:t>Training data encodes labels with text</a:t>
                </a:r>
              </a:p>
              <a:p>
                <a:pPr marL="457200" lvl="1" indent="0">
                  <a:buNone/>
                </a:pPr>
                <a:r>
                  <a:rPr lang="en-US" sz="2400" dirty="0"/>
                  <a:t>__label1__, text1</a:t>
                </a:r>
              </a:p>
              <a:p>
                <a:pPr marL="457200" lvl="1" indent="0">
                  <a:buNone/>
                </a:pPr>
                <a:r>
                  <a:rPr lang="en-US" sz="2400" dirty="0"/>
                  <a:t>__label2__, text2</a:t>
                </a:r>
              </a:p>
              <a:p>
                <a:pPr marL="457200" lvl="1" indent="0">
                  <a:buNone/>
                </a:pPr>
                <a:r>
                  <a:rPr lang="en-US" sz="2400" dirty="0"/>
                  <a:t>…</a:t>
                </a:r>
              </a:p>
              <a:p>
                <a:pPr indent="-285750"/>
                <a:r>
                  <a:rPr lang="en-US" dirty="0"/>
                  <a:t>Prediction of class label using </a:t>
                </a:r>
                <a:r>
                  <a:rPr lang="en-US" dirty="0" err="1"/>
                  <a:t>softmax</a:t>
                </a:r>
                <a:r>
                  <a:rPr lang="en-US"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a:t>
                </a:r>
              </a:p>
            </p:txBody>
          </p:sp>
        </mc:Choice>
        <mc:Fallback xmlns="">
          <p:sp>
            <p:nvSpPr>
              <p:cNvPr id="3" name="Content Placeholder 2">
                <a:extLst>
                  <a:ext uri="{FF2B5EF4-FFF2-40B4-BE49-F238E27FC236}">
                    <a16:creationId xmlns:a16="http://schemas.microsoft.com/office/drawing/2014/main" id="{5067FA24-2953-E54B-95B0-79263FF4BE80}"/>
                  </a:ext>
                </a:extLst>
              </p:cNvPr>
              <p:cNvSpPr>
                <a:spLocks noGrp="1" noRot="1" noChangeAspect="1" noMove="1" noResize="1" noEditPoints="1" noAdjustHandles="1" noChangeArrowheads="1" noChangeShapeType="1" noTextEdit="1"/>
              </p:cNvSpPr>
              <p:nvPr>
                <p:ph idx="1"/>
              </p:nvPr>
            </p:nvSpPr>
            <p:spPr>
              <a:blipFill>
                <a:blip r:embed="rId3"/>
                <a:stretch>
                  <a:fillRect l="-1832" t="-1511" r="-9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AA30FFF-C783-4443-825C-B1A065FAE7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1262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testing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356-188E-C74F-AEC2-CEB45D13F019}"/>
              </a:ext>
            </a:extLst>
          </p:cNvPr>
          <p:cNvSpPr>
            <a:spLocks noGrp="1"/>
          </p:cNvSpPr>
          <p:nvPr>
            <p:ph type="title"/>
          </p:nvPr>
        </p:nvSpPr>
        <p:spPr/>
        <p:txBody>
          <a:bodyPr/>
          <a:lstStyle/>
          <a:p>
            <a:r>
              <a:rPr lang="en-US" dirty="0"/>
              <a:t>Transformer Models</a:t>
            </a:r>
          </a:p>
        </p:txBody>
      </p:sp>
      <p:sp>
        <p:nvSpPr>
          <p:cNvPr id="3" name="Content Placeholder 2">
            <a:extLst>
              <a:ext uri="{FF2B5EF4-FFF2-40B4-BE49-F238E27FC236}">
                <a16:creationId xmlns:a16="http://schemas.microsoft.com/office/drawing/2014/main" id="{C465F179-F8C7-2245-80C4-1C53C49AD5C0}"/>
              </a:ext>
            </a:extLst>
          </p:cNvPr>
          <p:cNvSpPr>
            <a:spLocks noGrp="1"/>
          </p:cNvSpPr>
          <p:nvPr>
            <p:ph idx="1"/>
          </p:nvPr>
        </p:nvSpPr>
        <p:spPr/>
        <p:txBody>
          <a:bodyPr/>
          <a:lstStyle/>
          <a:p>
            <a:r>
              <a:rPr lang="en-US" sz="2800" dirty="0"/>
              <a:t>A new architecture for machine learning models</a:t>
            </a:r>
          </a:p>
          <a:p>
            <a:pPr lvl="1"/>
            <a:r>
              <a:rPr lang="en-US" sz="2400" dirty="0"/>
              <a:t>Initially conceived for machine translation</a:t>
            </a:r>
          </a:p>
          <a:p>
            <a:r>
              <a:rPr lang="en-US" sz="2800" dirty="0"/>
              <a:t>Extending standard neural network architectures</a:t>
            </a:r>
          </a:p>
          <a:p>
            <a:pPr lvl="1"/>
            <a:r>
              <a:rPr lang="en-US" sz="2400" dirty="0"/>
              <a:t>Uses basic NN and backpropagation</a:t>
            </a:r>
          </a:p>
          <a:p>
            <a:pPr lvl="1"/>
            <a:r>
              <a:rPr lang="en-US" sz="2400" dirty="0"/>
              <a:t>Detailed understanding of BP not needed, we have seen simple examples of BP earlier</a:t>
            </a:r>
          </a:p>
          <a:p>
            <a:r>
              <a:rPr lang="en-US" sz="2800" dirty="0"/>
              <a:t>Employed by well-known models, such as BERT</a:t>
            </a:r>
            <a:endParaRPr lang="en-US" sz="2800" b="1" dirty="0"/>
          </a:p>
          <a:p>
            <a:pPr lvl="1">
              <a:buFont typeface="Arial" panose="020B0604020202020204" pitchFamily="34" charset="0"/>
              <a:buChar char="–"/>
            </a:pPr>
            <a:r>
              <a:rPr lang="en-US" sz="2400" dirty="0"/>
              <a:t>State-of-the-art results in many tasks in NLP, computer vision and speech</a:t>
            </a:r>
          </a:p>
          <a:p>
            <a:pPr lvl="1">
              <a:buFont typeface="Arial" panose="020B0604020202020204" pitchFamily="34" charset="0"/>
              <a:buChar char="–"/>
            </a:pPr>
            <a:r>
              <a:rPr lang="en-US" sz="2400" dirty="0"/>
              <a:t>Based on </a:t>
            </a:r>
            <a:r>
              <a:rPr lang="en-US" sz="2400" b="1" dirty="0"/>
              <a:t>self-attention</a:t>
            </a:r>
          </a:p>
          <a:p>
            <a:endParaRPr lang="en-US" sz="2800" dirty="0"/>
          </a:p>
        </p:txBody>
      </p:sp>
      <p:sp>
        <p:nvSpPr>
          <p:cNvPr id="4" name="Footer Placeholder 3">
            <a:extLst>
              <a:ext uri="{FF2B5EF4-FFF2-40B4-BE49-F238E27FC236}">
                <a16:creationId xmlns:a16="http://schemas.microsoft.com/office/drawing/2014/main" id="{C3CAB980-8A13-C549-925C-3FF17F850F0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8843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7B28-6F43-0B48-B7A0-749AC592C6DE}"/>
              </a:ext>
            </a:extLst>
          </p:cNvPr>
          <p:cNvSpPr>
            <a:spLocks noGrp="1"/>
          </p:cNvSpPr>
          <p:nvPr>
            <p:ph type="title"/>
          </p:nvPr>
        </p:nvSpPr>
        <p:spPr/>
        <p:txBody>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57FE94-52D1-4D45-898A-4D450DC633FB}"/>
                  </a:ext>
                </a:extLst>
              </p:cNvPr>
              <p:cNvSpPr>
                <a:spLocks noGrp="1"/>
              </p:cNvSpPr>
              <p:nvPr>
                <p:ph idx="1"/>
              </p:nvPr>
            </p:nvSpPr>
            <p:spPr/>
            <p:txBody>
              <a:bodyPr/>
              <a:lstStyle/>
              <a:p>
                <a:r>
                  <a:rPr lang="en-US" dirty="0"/>
                  <a:t>Given input vectors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and output vectors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en-US" dirty="0"/>
                  <a:t> of dimension </a:t>
                </a:r>
                <a14:m>
                  <m:oMath xmlns:m="http://schemas.openxmlformats.org/officeDocument/2006/math">
                    <m:r>
                      <a:rPr lang="en-US" i="1">
                        <a:latin typeface="Cambria Math" panose="02040503050406030204" pitchFamily="18" charset="0"/>
                      </a:rPr>
                      <m:t>𝑘</m:t>
                    </m:r>
                  </m:oMath>
                </a14:m>
                <a:endParaRPr lang="en-US" dirty="0"/>
              </a:p>
              <a:p>
                <a:r>
                  <a:rPr lang="en-US" dirty="0"/>
                  <a:t>- Input vectors are learnt from data</a:t>
                </a:r>
              </a:p>
              <a:p>
                <a:pPr/>
                <a:r>
                  <a:rPr lang="en-US" dirty="0"/>
                  <a:t>Self attention is a mapping from the input to the output vectors </a:t>
                </a:r>
                <a:br>
                  <a:rPr lang="en-US" dirty="0"/>
                </a:b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𝑗</m:t>
                              </m:r>
                            </m:sub>
                          </m:sSub>
                        </m:e>
                      </m:nary>
                      <m:r>
                        <a:rPr lang="fr-CH" b="0" i="0" smtClean="0">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r>
                            <a:rPr lang="fr-CH" i="1">
                              <a:latin typeface="Cambria Math" panose="02040503050406030204" pitchFamily="18" charset="0"/>
                            </a:rPr>
                            <m:t>=1</m:t>
                          </m:r>
                        </m:e>
                      </m:nary>
                    </m:oMath>
                  </m:oMathPara>
                </a14:m>
                <a:endParaRPr lang="en-US" dirty="0"/>
              </a:p>
              <a:p>
                <a:r>
                  <a:rPr lang="en-US" dirty="0"/>
                  <a:t>Each output vector is a weighted average of the input vectors</a:t>
                </a:r>
              </a:p>
            </p:txBody>
          </p:sp>
        </mc:Choice>
        <mc:Fallback xmlns="">
          <p:sp>
            <p:nvSpPr>
              <p:cNvPr id="3" name="Content Placeholder 2">
                <a:extLst>
                  <a:ext uri="{FF2B5EF4-FFF2-40B4-BE49-F238E27FC236}">
                    <a16:creationId xmlns:a16="http://schemas.microsoft.com/office/drawing/2014/main" id="{2357FE94-52D1-4D45-898A-4D450DC633FB}"/>
                  </a:ext>
                </a:extLst>
              </p:cNvPr>
              <p:cNvSpPr>
                <a:spLocks noGrp="1" noRot="1" noChangeAspect="1" noMove="1" noResize="1" noEditPoints="1" noAdjustHandles="1" noChangeArrowheads="1" noChangeShapeType="1" noTextEdit="1"/>
              </p:cNvSpPr>
              <p:nvPr>
                <p:ph idx="1"/>
              </p:nvPr>
            </p:nvSpPr>
            <p:spPr>
              <a:blipFill>
                <a:blip r:embed="rId3"/>
                <a:stretch>
                  <a:fillRect l="-1832" t="-1511" r="-1527" b="-256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731E33-B809-7348-B308-897EFCBC12F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6813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5567-4E33-F246-81E8-F784E0CAC5EC}"/>
              </a:ext>
            </a:extLst>
          </p:cNvPr>
          <p:cNvSpPr>
            <a:spLocks noGrp="1"/>
          </p:cNvSpPr>
          <p:nvPr>
            <p:ph type="title"/>
          </p:nvPr>
        </p:nvSpPr>
        <p:spPr/>
        <p:txBody>
          <a:bodyPr/>
          <a:lstStyle/>
          <a:p>
            <a:r>
              <a:rPr lang="en-US" dirty="0"/>
              <a:t>Self-attention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A60FCE-0EC9-DF44-9BB5-A74E3E869BB9}"/>
                  </a:ext>
                </a:extLst>
              </p:cNvPr>
              <p:cNvSpPr>
                <a:spLocks noGrp="1"/>
              </p:cNvSpPr>
              <p:nvPr>
                <p:ph idx="1"/>
              </p:nvPr>
            </p:nvSpPr>
            <p:spPr/>
            <p:txBody>
              <a:bodyPr/>
              <a:lstStyle/>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dirty="0"/>
                  <a:t> are not simply parameters (that are learnt), but a function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oMath>
                </a14:m>
                <a:endParaRPr lang="en-US" dirty="0"/>
              </a:p>
              <a:p>
                <a:pPr marL="457200" indent="-457200">
                  <a:buFont typeface="Arial" panose="020B0604020202020204" pitchFamily="34" charset="0"/>
                  <a:buChar char="•"/>
                </a:pPr>
                <a:r>
                  <a:rPr lang="en-US" dirty="0"/>
                  <a:t>Different options for defining this function exist</a:t>
                </a:r>
              </a:p>
              <a:p>
                <a:r>
                  <a:rPr lang="en-US" dirty="0"/>
                  <a:t>Simplest case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b="0" i="1" smtClean="0">
                              <a:latin typeface="Cambria Math" panose="02040503050406030204" pitchFamily="18" charset="0"/>
                            </a:rPr>
                            <m:t>′</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0" i="1" smtClean="0">
                              <a:latin typeface="Cambria Math" panose="02040503050406030204" pitchFamily="18" charset="0"/>
                            </a:rPr>
                            <m:t>𝑥</m:t>
                          </m:r>
                        </m:e>
                        <m:sub>
                          <m:r>
                            <a:rPr lang="fr-CH" b="0" i="1" smtClean="0">
                              <a:latin typeface="Cambria Math" panose="02040503050406030204" pitchFamily="18" charset="0"/>
                            </a:rPr>
                            <m:t>𝑖</m:t>
                          </m:r>
                        </m:sub>
                        <m:sup>
                          <m:r>
                            <a:rPr lang="fr-CH" b="0" i="1" smtClean="0">
                              <a:latin typeface="Cambria Math" panose="02040503050406030204" pitchFamily="18" charset="0"/>
                            </a:rPr>
                            <m:t>𝑡</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m:oMathPara>
                </a14:m>
                <a:endParaRPr lang="fr-CH" b="0" dirty="0"/>
              </a:p>
              <a:p>
                <a:pPr marL="457200" indent="-457200">
                  <a:buFont typeface="Arial" panose="020B0604020202020204" pitchFamily="34" charset="0"/>
                  <a:buChar char="•"/>
                </a:pPr>
                <a:r>
                  <a:rPr lang="en-US" dirty="0"/>
                  <a:t>normalization using </a:t>
                </a:r>
                <a:r>
                  <a:rPr lang="en-US" dirty="0" err="1"/>
                  <a:t>softmax</a:t>
                </a:r>
                <a:r>
                  <a:rPr lang="en-US" dirty="0"/>
                  <a: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b="0" i="1" smtClean="0">
                                    <a:latin typeface="Cambria Math" panose="02040503050406030204" pitchFamily="18" charset="0"/>
                                  </a:rPr>
                                  <m:t>′</m:t>
                                </m:r>
                              </m:e>
                              <m:sub>
                                <m:r>
                                  <a:rPr lang="fr-CH" i="1">
                                    <a:latin typeface="Cambria Math" panose="02040503050406030204" pitchFamily="18" charset="0"/>
                                  </a:rPr>
                                  <m:t>𝑖𝑗</m:t>
                                </m:r>
                              </m:sub>
                            </m:sSub>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i="1">
                                        <a:latin typeface="Cambria Math" panose="02040503050406030204" pitchFamily="18" charset="0"/>
                                      </a:rPr>
                                      <m:t>′</m:t>
                                    </m:r>
                                  </m:e>
                                  <m:sub>
                                    <m:r>
                                      <a:rPr lang="fr-CH" i="1">
                                        <a:latin typeface="Cambria Math" panose="02040503050406030204" pitchFamily="18" charset="0"/>
                                      </a:rPr>
                                      <m:t>𝑖𝑗</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63A60FCE-0EC9-DF44-9BB5-A74E3E869BB9}"/>
                  </a:ext>
                </a:extLst>
              </p:cNvPr>
              <p:cNvSpPr>
                <a:spLocks noGrp="1" noRot="1" noChangeAspect="1" noMove="1" noResize="1" noEditPoints="1" noAdjustHandles="1" noChangeArrowheads="1" noChangeShapeType="1" noTextEdit="1"/>
              </p:cNvSpPr>
              <p:nvPr>
                <p:ph idx="1"/>
              </p:nvPr>
            </p:nvSpPr>
            <p:spPr>
              <a:blipFill>
                <a:blip r:embed="rId3"/>
                <a:stretch>
                  <a:fillRect l="-1832" t="-1511" r="-763" b="-629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81502DB-31AA-FD4C-A23E-3B822F9C131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61384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D027-6C98-4E46-86F2-8C0D2D92370A}"/>
              </a:ext>
            </a:extLst>
          </p:cNvPr>
          <p:cNvSpPr>
            <a:spLocks noGrp="1"/>
          </p:cNvSpPr>
          <p:nvPr>
            <p:ph type="title"/>
          </p:nvPr>
        </p:nvSpPr>
        <p:spPr/>
        <p:txBody>
          <a:bodyPr/>
          <a:lstStyle/>
          <a:p>
            <a:r>
              <a:rPr lang="en-US" dirty="0"/>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7F969-D22B-3B43-B9F2-91E2381EF6E9}"/>
                  </a:ext>
                </a:extLst>
              </p:cNvPr>
              <p:cNvSpPr>
                <a:spLocks noGrp="1"/>
              </p:cNvSpPr>
              <p:nvPr>
                <p:ph idx="1"/>
              </p:nvPr>
            </p:nvSpPr>
            <p:spPr/>
            <p:txBody>
              <a:bodyPr/>
              <a:lstStyle/>
              <a:p>
                <a:r>
                  <a:rPr lang="en-US" sz="2800" dirty="0"/>
                  <a:t>Assume input vectors correspond to words in sentences</a:t>
                </a:r>
              </a:p>
              <a:p>
                <a:pPr lvl="1"/>
                <a:r>
                  <a:rPr lang="en-US" sz="2400" dirty="0"/>
                  <a:t>Assume the input vectors model some relation among those words, e.g., word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oMath>
                </a14:m>
                <a:r>
                  <a:rPr lang="en-US" sz="2400" dirty="0"/>
                  <a:t> is the subject related to a verb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a:t>
                </a:r>
              </a:p>
              <a:p>
                <a:pPr lvl="1"/>
                <a:r>
                  <a:rPr lang="en-US" sz="2400" dirty="0"/>
                  <a:t>Then the vectors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will be similar to produce a large weight, whereas the others will be dissimilar</a:t>
                </a:r>
              </a:p>
              <a:p>
                <a:endParaRPr lang="en-US" dirty="0"/>
              </a:p>
            </p:txBody>
          </p:sp>
        </mc:Choice>
        <mc:Fallback xmlns="">
          <p:sp>
            <p:nvSpPr>
              <p:cNvPr id="3" name="Content Placeholder 2">
                <a:extLst>
                  <a:ext uri="{FF2B5EF4-FFF2-40B4-BE49-F238E27FC236}">
                    <a16:creationId xmlns:a16="http://schemas.microsoft.com/office/drawing/2014/main" id="{1A87F969-D22B-3B43-B9F2-91E2381EF6E9}"/>
                  </a:ext>
                </a:extLst>
              </p:cNvPr>
              <p:cNvSpPr>
                <a:spLocks noGrp="1" noRot="1" noChangeAspect="1" noMove="1" noResize="1" noEditPoints="1" noAdjustHandles="1" noChangeArrowheads="1" noChangeShapeType="1" noTextEdit="1"/>
              </p:cNvSpPr>
              <p:nvPr>
                <p:ph idx="1"/>
              </p:nvPr>
            </p:nvSpPr>
            <p:spPr>
              <a:blipFill>
                <a:blip r:embed="rId3"/>
                <a:stretch>
                  <a:fillRect l="-1374" t="-1259" r="-10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90B85A3-104D-A243-B7E5-7834A9D5A86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D5A8D7B1-2CED-C244-B1C4-792B852F2431}"/>
              </a:ext>
            </a:extLst>
          </p:cNvPr>
          <p:cNvPicPr>
            <a:picLocks noChangeAspect="1"/>
          </p:cNvPicPr>
          <p:nvPr/>
        </p:nvPicPr>
        <p:blipFill>
          <a:blip r:embed="rId4"/>
          <a:stretch>
            <a:fillRect/>
          </a:stretch>
        </p:blipFill>
        <p:spPr>
          <a:xfrm>
            <a:off x="2339752" y="4005064"/>
            <a:ext cx="3956804" cy="2160240"/>
          </a:xfrm>
          <a:prstGeom prst="rect">
            <a:avLst/>
          </a:prstGeom>
        </p:spPr>
      </p:pic>
    </p:spTree>
    <p:extLst>
      <p:ext uri="{BB962C8B-B14F-4D97-AF65-F5344CB8AC3E}">
        <p14:creationId xmlns:p14="http://schemas.microsoft.com/office/powerpoint/2010/main" val="1865914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F18-DB49-C247-A5D1-0F460AF82861}"/>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39895750-D48E-F044-B6CB-937745741830}"/>
              </a:ext>
            </a:extLst>
          </p:cNvPr>
          <p:cNvPicPr>
            <a:picLocks noGrp="1" noChangeAspect="1"/>
          </p:cNvPicPr>
          <p:nvPr>
            <p:ph idx="1"/>
          </p:nvPr>
        </p:nvPicPr>
        <p:blipFill>
          <a:blip r:embed="rId3"/>
          <a:stretch>
            <a:fillRect/>
          </a:stretch>
        </p:blipFill>
        <p:spPr>
          <a:xfrm>
            <a:off x="740904" y="1219200"/>
            <a:ext cx="7128792" cy="428512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EBDC65-1498-934A-81B2-952097BE0C19}"/>
                  </a:ext>
                </a:extLst>
              </p:cNvPr>
              <p:cNvSpPr txBox="1"/>
              <p:nvPr/>
            </p:nvSpPr>
            <p:spPr>
              <a:xfrm>
                <a:off x="880797" y="5876774"/>
                <a:ext cx="7504747" cy="584775"/>
              </a:xfrm>
              <a:prstGeom prst="rect">
                <a:avLst/>
              </a:prstGeom>
              <a:noFill/>
            </p:spPr>
            <p:txBody>
              <a:bodyPr wrap="none" rtlCol="0">
                <a:spAutoFit/>
              </a:bodyPr>
              <a:lstStyle/>
              <a:p>
                <a:r>
                  <a:rPr lang="en-US" sz="1600" dirty="0"/>
                  <a:t>The output vector at position </a:t>
                </a:r>
                <a14:m>
                  <m:oMath xmlns:m="http://schemas.openxmlformats.org/officeDocument/2006/math">
                    <m:r>
                      <a:rPr lang="en-US" sz="1600" i="1">
                        <a:latin typeface="Cambria Math" panose="02040503050406030204" pitchFamily="18" charset="0"/>
                      </a:rPr>
                      <m:t>𝑖</m:t>
                    </m:r>
                  </m:oMath>
                </a14:m>
                <a:r>
                  <a:rPr lang="en-US" sz="1600" dirty="0"/>
                  <a:t> are obtained by multiplying the input vector at position </a:t>
                </a:r>
                <a14:m>
                  <m:oMath xmlns:m="http://schemas.openxmlformats.org/officeDocument/2006/math">
                    <m:r>
                      <a:rPr lang="fr-CH" sz="1600" b="0" i="1" smtClean="0">
                        <a:latin typeface="Cambria Math" panose="02040503050406030204" pitchFamily="18" charset="0"/>
                      </a:rPr>
                      <m:t>𝑗</m:t>
                    </m:r>
                  </m:oMath>
                </a14:m>
                <a:endParaRPr lang="en-US" sz="1600" dirty="0"/>
              </a:p>
              <a:p>
                <a:r>
                  <a:rPr lang="en-US" sz="1600" dirty="0"/>
                  <a:t>with weights </a:t>
                </a:r>
                <a:r>
                  <a:rPr lang="en-US" sz="1600" i="1" dirty="0" err="1"/>
                  <a:t>w</a:t>
                </a:r>
                <a:r>
                  <a:rPr lang="en-US" sz="1600" i="1" baseline="-25000" dirty="0" err="1"/>
                  <a:t>ij</a:t>
                </a:r>
                <a:r>
                  <a:rPr lang="en-US" sz="1600" i="1" dirty="0"/>
                  <a:t> </a:t>
                </a:r>
                <a:r>
                  <a:rPr lang="en-US" sz="1600" dirty="0"/>
                  <a:t>and adding up</a:t>
                </a:r>
              </a:p>
            </p:txBody>
          </p:sp>
        </mc:Choice>
        <mc:Fallback xmlns="">
          <p:sp>
            <p:nvSpPr>
              <p:cNvPr id="6" name="TextBox 5">
                <a:extLst>
                  <a:ext uri="{FF2B5EF4-FFF2-40B4-BE49-F238E27FC236}">
                    <a16:creationId xmlns:a16="http://schemas.microsoft.com/office/drawing/2014/main" id="{36EBDC65-1498-934A-81B2-952097BE0C19}"/>
                  </a:ext>
                </a:extLst>
              </p:cNvPr>
              <p:cNvSpPr txBox="1">
                <a:spLocks noRot="1" noChangeAspect="1" noMove="1" noResize="1" noEditPoints="1" noAdjustHandles="1" noChangeArrowheads="1" noChangeShapeType="1" noTextEdit="1"/>
              </p:cNvSpPr>
              <p:nvPr/>
            </p:nvSpPr>
            <p:spPr>
              <a:xfrm>
                <a:off x="880797" y="5876774"/>
                <a:ext cx="7504747" cy="584775"/>
              </a:xfrm>
              <a:prstGeom prst="rect">
                <a:avLst/>
              </a:prstGeom>
              <a:blipFill>
                <a:blip r:embed="rId4"/>
                <a:stretch>
                  <a:fillRect t="-2128" b="-10638"/>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92754E2-2A88-9342-A187-145858B4255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64935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B72-22D6-7048-8206-349B47EB6783}"/>
              </a:ext>
            </a:extLst>
          </p:cNvPr>
          <p:cNvSpPr>
            <a:spLocks noGrp="1"/>
          </p:cNvSpPr>
          <p:nvPr>
            <p:ph type="title"/>
          </p:nvPr>
        </p:nvSpPr>
        <p:spPr/>
        <p:txBody>
          <a:bodyPr/>
          <a:lstStyle/>
          <a:p>
            <a:r>
              <a:rPr lang="en-US" dirty="0"/>
              <a:t>Applied to Text</a:t>
            </a:r>
          </a:p>
        </p:txBody>
      </p:sp>
      <p:sp>
        <p:nvSpPr>
          <p:cNvPr id="3" name="Content Placeholder 2">
            <a:extLst>
              <a:ext uri="{FF2B5EF4-FFF2-40B4-BE49-F238E27FC236}">
                <a16:creationId xmlns:a16="http://schemas.microsoft.com/office/drawing/2014/main" id="{0F8BABE8-A2D0-4F45-9DC7-0C15C955242A}"/>
              </a:ext>
            </a:extLst>
          </p:cNvPr>
          <p:cNvSpPr>
            <a:spLocks noGrp="1"/>
          </p:cNvSpPr>
          <p:nvPr>
            <p:ph idx="1"/>
          </p:nvPr>
        </p:nvSpPr>
        <p:spPr/>
        <p:txBody>
          <a:bodyPr/>
          <a:lstStyle/>
          <a:p>
            <a:r>
              <a:rPr lang="en-US" dirty="0"/>
              <a:t>1. For each input token, create an embedding vector</a:t>
            </a:r>
          </a:p>
          <a:p>
            <a:pPr lvl="1"/>
            <a:r>
              <a:rPr lang="en-US" dirty="0">
                <a:ea typeface="+mn-ea"/>
              </a:rPr>
              <a:t>Using embedding matrix as for word embeddings</a:t>
            </a:r>
          </a:p>
          <a:p>
            <a:pPr lvl="1"/>
            <a:endParaRPr lang="en-US" dirty="0">
              <a:ea typeface="+mn-ea"/>
            </a:endParaRPr>
          </a:p>
          <a:p>
            <a:r>
              <a:rPr lang="en-US" dirty="0"/>
              <a:t>2. Convert a sentence into a sequence of vectors</a:t>
            </a:r>
          </a:p>
          <a:p>
            <a:endParaRPr lang="en-US" dirty="0"/>
          </a:p>
          <a:p>
            <a:r>
              <a:rPr lang="en-US" dirty="0">
                <a:ea typeface="+mn-ea"/>
              </a:rPr>
              <a:t>3. Learn the parameters of the </a:t>
            </a:r>
            <a:r>
              <a:rPr lang="en-US" dirty="0"/>
              <a:t>embedding matrix </a:t>
            </a:r>
            <a:r>
              <a:rPr lang="en-US" dirty="0">
                <a:ea typeface="+mn-ea"/>
              </a:rPr>
              <a:t>by performing a task using the vectors generated by the self-attention mechanism</a:t>
            </a:r>
          </a:p>
        </p:txBody>
      </p:sp>
      <p:sp>
        <p:nvSpPr>
          <p:cNvPr id="4" name="Footer Placeholder 3">
            <a:extLst>
              <a:ext uri="{FF2B5EF4-FFF2-40B4-BE49-F238E27FC236}">
                <a16:creationId xmlns:a16="http://schemas.microsoft.com/office/drawing/2014/main" id="{4C690FDE-5B2A-1F4D-9C33-1EB4BAFDDF0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4351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of labelled documents, construct a </a:t>
            </a:r>
            <a:r>
              <a:rPr lang="en-US" b="1" dirty="0"/>
              <a:t>classifier</a:t>
            </a:r>
            <a:r>
              <a:rPr lang="en-US" dirty="0"/>
              <a:t> decide for an unlabeled document which label (or class) it has</a:t>
            </a:r>
          </a:p>
          <a:p>
            <a:pPr marL="0" lvl="1" indent="0">
              <a:spcBef>
                <a:spcPts val="1000"/>
              </a:spcBef>
              <a:buNone/>
            </a:pPr>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a:xfrm>
            <a:off x="6294514" y="5036445"/>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256785" y="483182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199293" y="2528756"/>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021803" y="371897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5824549" y="3311011"/>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6655276" y="394748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331073" y="3718978"/>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483768" y="3833231"/>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708052" y="4729740"/>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p:sp>
        <p:nvSpPr>
          <p:cNvPr id="14" name="TextBox 13"/>
          <p:cNvSpPr txBox="1"/>
          <p:nvPr/>
        </p:nvSpPr>
        <p:spPr>
          <a:xfrm>
            <a:off x="4942769" y="5944666"/>
            <a:ext cx="1277081" cy="369332"/>
          </a:xfrm>
          <a:prstGeom prst="rect">
            <a:avLst/>
          </a:prstGeom>
          <a:noFill/>
        </p:spPr>
        <p:txBody>
          <a:bodyPr wrap="none" rtlCol="0">
            <a:spAutoFit/>
          </a:bodyPr>
          <a:lstStyle/>
          <a:p>
            <a:r>
              <a:rPr lang="en-US" sz="1800">
                <a:latin typeface="Calibri" charset="0"/>
                <a:ea typeface="Calibri" charset="0"/>
                <a:cs typeface="Calibri" charset="0"/>
              </a:rPr>
              <a:t>Training Set</a:t>
            </a:r>
          </a:p>
        </p:txBody>
      </p:sp>
      <p:sp>
        <p:nvSpPr>
          <p:cNvPr id="15" name="TextBox 14"/>
          <p:cNvSpPr txBox="1"/>
          <p:nvPr/>
        </p:nvSpPr>
        <p:spPr>
          <a:xfrm>
            <a:off x="3197175" y="3311011"/>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B11A-459F-684A-A1B8-98CC116BA500}"/>
              </a:ext>
            </a:extLst>
          </p:cNvPr>
          <p:cNvSpPr>
            <a:spLocks noGrp="1"/>
          </p:cNvSpPr>
          <p:nvPr>
            <p:ph type="title"/>
          </p:nvPr>
        </p:nvSpPr>
        <p:spPr/>
        <p:txBody>
          <a:bodyPr/>
          <a:lstStyle/>
          <a:p>
            <a:r>
              <a:rPr lang="en-US" dirty="0"/>
              <a:t>Simple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F32214-15A1-0E4A-82CB-8611E1005C3A}"/>
                  </a:ext>
                </a:extLst>
              </p:cNvPr>
              <p:cNvSpPr>
                <a:spLocks noGrp="1"/>
              </p:cNvSpPr>
              <p:nvPr>
                <p:ph idx="1"/>
              </p:nvPr>
            </p:nvSpPr>
            <p:spPr/>
            <p:txBody>
              <a:bodyPr/>
              <a:lstStyle/>
              <a:p>
                <a:r>
                  <a:rPr lang="en-US" dirty="0"/>
                  <a:t>Using basic self-attention we can realize a simple text classifier</a:t>
                </a:r>
              </a:p>
              <a:p>
                <a:pPr marL="514350" indent="-514350">
                  <a:buFont typeface="+mj-lt"/>
                  <a:buAutoNum type="arabicPeriod"/>
                </a:pPr>
                <a:r>
                  <a:rPr lang="en-US" dirty="0"/>
                  <a:t>Map 1-hot vectors to embedding vectors</a:t>
                </a:r>
              </a:p>
              <a:p>
                <a:pPr marL="514350" indent="-514350">
                  <a:buFont typeface="+mj-lt"/>
                  <a:buAutoNum type="arabicPeriod"/>
                </a:pPr>
                <a:r>
                  <a:rPr lang="en-US" dirty="0"/>
                  <a:t>Apply self-attention</a:t>
                </a:r>
              </a:p>
              <a:p>
                <a:pPr marL="514350" indent="-514350">
                  <a:buFont typeface="+mj-lt"/>
                  <a:buAutoNum type="arabicPeriod"/>
                </a:pPr>
                <a:r>
                  <a:rPr lang="en-US" dirty="0"/>
                  <a:t>Average the outputs: </a:t>
                </a:r>
                <a14:m>
                  <m:oMath xmlns:m="http://schemas.openxmlformats.org/officeDocument/2006/math">
                    <m:r>
                      <a:rPr lang="fr-CH" b="0" i="1" smtClean="0">
                        <a:latin typeface="Cambria Math" panose="02040503050406030204" pitchFamily="18" charset="0"/>
                      </a:rPr>
                      <m:t>𝑦</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𝑠</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𝑠</m:t>
                        </m:r>
                      </m:sup>
                      <m:e>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e>
                    </m:nary>
                  </m:oMath>
                </a14:m>
                <a:endParaRPr lang="en-US" dirty="0"/>
              </a:p>
              <a:p>
                <a:pPr marL="514350" indent="-514350">
                  <a:buFont typeface="+mj-lt"/>
                  <a:buAutoNum type="arabicPeriod"/>
                </a:pPr>
                <a:r>
                  <a:rPr lang="en-US" dirty="0"/>
                  <a:t>Project to class labels: </a:t>
                </a:r>
                <a:br>
                  <a:rPr lang="fr-CH" b="0" i="1" dirty="0">
                    <a:latin typeface="Cambria Math" panose="02040503050406030204" pitchFamily="18" charset="0"/>
                  </a:rPr>
                </a:br>
                <a:r>
                  <a:rPr lang="fr-CH" b="0" i="1" dirty="0">
                    <a:latin typeface="Cambria Math" panose="02040503050406030204" pitchFamily="18" charset="0"/>
                  </a:rPr>
                  <a:t>	</a:t>
                </a:r>
                <a14:m>
                  <m:oMath xmlns:m="http://schemas.openxmlformats.org/officeDocument/2006/math">
                    <m:r>
                      <a:rPr lang="fr-CH" b="0" i="1" smtClean="0">
                        <a:latin typeface="Cambria Math" panose="02040503050406030204" pitchFamily="18" charset="0"/>
                      </a:rPr>
                      <m:t>𝑐</m:t>
                    </m:r>
                    <m:r>
                      <a:rPr lang="fr-CH" b="0" i="1" smtClean="0">
                        <a:latin typeface="Cambria Math" panose="02040503050406030204" pitchFamily="18" charset="0"/>
                      </a:rPr>
                      <m:t>′=</m:t>
                    </m:r>
                    <m:r>
                      <a:rPr lang="fr-CH" b="0" i="1" smtClean="0">
                        <a:latin typeface="Cambria Math" panose="02040503050406030204" pitchFamily="18" charset="0"/>
                      </a:rPr>
                      <m:t>𝐶𝑦</m:t>
                    </m:r>
                    <m:r>
                      <a:rPr lang="fr-CH" b="0" i="1" smtClean="0">
                        <a:latin typeface="Cambria Math" panose="02040503050406030204" pitchFamily="18" charset="0"/>
                      </a:rPr>
                      <m:t>, </m:t>
                    </m:r>
                    <m:r>
                      <a:rPr lang="fr-CH" b="0" i="1" smtClean="0">
                        <a:latin typeface="Cambria Math" panose="02040503050406030204" pitchFamily="18" charset="0"/>
                      </a:rPr>
                      <m:t>𝐶</m:t>
                    </m:r>
                  </m:oMath>
                </a14:m>
                <a:r>
                  <a:rPr lang="en-US" dirty="0"/>
                  <a:t> is a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𝑙</m:t>
                    </m:r>
                    <m:r>
                      <a:rPr lang="en-US" i="1" dirty="0" smtClean="0">
                        <a:latin typeface="Cambria Math" panose="02040503050406030204" pitchFamily="18" charset="0"/>
                      </a:rPr>
                      <m:t> </m:t>
                    </m:r>
                  </m:oMath>
                </a14:m>
                <a:r>
                  <a:rPr lang="en-US" dirty="0"/>
                  <a:t>matrix</a:t>
                </a:r>
              </a:p>
              <a:p>
                <a:pPr marL="514350" indent="-514350">
                  <a:buFont typeface="+mj-lt"/>
                  <a:buAutoNum type="arabicPeriod"/>
                </a:pPr>
                <a:r>
                  <a:rPr lang="en-US" dirty="0"/>
                  <a:t>Apply </a:t>
                </a:r>
                <a:r>
                  <a:rPr lang="en-US" dirty="0" err="1"/>
                  <a:t>softmax</a:t>
                </a:r>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𝑐</m:t>
                        </m:r>
                      </m:e>
                      <m:sub>
                        <m:r>
                          <a:rPr lang="fr-CH" i="1">
                            <a:latin typeface="Cambria Math" panose="02040503050406030204" pitchFamily="18" charset="0"/>
                          </a:rPr>
                          <m:t>𝑖</m:t>
                        </m:r>
                      </m:sub>
                    </m:sSub>
                    <m:r>
                      <a:rPr lang="fr-CH" i="1">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71F32214-15A1-0E4A-82CB-8611E1005C3A}"/>
                  </a:ext>
                </a:extLst>
              </p:cNvPr>
              <p:cNvSpPr>
                <a:spLocks noGrp="1" noRot="1" noChangeAspect="1" noMove="1" noResize="1" noEditPoints="1" noAdjustHandles="1" noChangeArrowheads="1" noChangeShapeType="1" noTextEdit="1"/>
              </p:cNvSpPr>
              <p:nvPr>
                <p:ph idx="1"/>
              </p:nvPr>
            </p:nvSpPr>
            <p:spPr>
              <a:blipFill>
                <a:blip r:embed="rId3"/>
                <a:stretch>
                  <a:fillRect l="-1832" t="-1511" r="-2443" b="-196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7B6DA9-8284-E043-921D-D82C31DD3B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715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037-55E4-C44D-B6C0-F6E7D48A287A}"/>
              </a:ext>
            </a:extLst>
          </p:cNvPr>
          <p:cNvSpPr>
            <a:spLocks noGrp="1"/>
          </p:cNvSpPr>
          <p:nvPr>
            <p:ph type="title"/>
          </p:nvPr>
        </p:nvSpPr>
        <p:spPr/>
        <p:txBody>
          <a:bodyPr/>
          <a:lstStyle/>
          <a:p>
            <a:r>
              <a:rPr lang="en-US" dirty="0"/>
              <a:t>Information Flow in Transformer</a:t>
            </a:r>
          </a:p>
        </p:txBody>
      </p:sp>
      <p:sp>
        <p:nvSpPr>
          <p:cNvPr id="3" name="Content Placeholder 2">
            <a:extLst>
              <a:ext uri="{FF2B5EF4-FFF2-40B4-BE49-F238E27FC236}">
                <a16:creationId xmlns:a16="http://schemas.microsoft.com/office/drawing/2014/main" id="{B8ED755F-3153-7C4B-A4CD-5BEC5678E741}"/>
              </a:ext>
            </a:extLst>
          </p:cNvPr>
          <p:cNvSpPr>
            <a:spLocks noGrp="1"/>
          </p:cNvSpPr>
          <p:nvPr>
            <p:ph idx="1"/>
          </p:nvPr>
        </p:nvSpPr>
        <p:spPr/>
        <p:txBody>
          <a:bodyPr/>
          <a:lstStyle/>
          <a:p>
            <a:r>
              <a:rPr lang="en-US" sz="2800" dirty="0"/>
              <a:t>The self-attention mechanism is the only mechanism where different input vectors interact to produce the output vector</a:t>
            </a:r>
          </a:p>
          <a:p>
            <a:pPr marL="457200" indent="-457200">
              <a:buFont typeface="Arial" panose="020B0604020202020204" pitchFamily="34" charset="0"/>
              <a:buChar char="•"/>
            </a:pPr>
            <a:r>
              <a:rPr lang="en-US" sz="2800" dirty="0"/>
              <a:t>All other operations are applied to the input vectors in isolation</a:t>
            </a:r>
          </a:p>
        </p:txBody>
      </p:sp>
      <p:sp>
        <p:nvSpPr>
          <p:cNvPr id="4" name="Footer Placeholder 3">
            <a:extLst>
              <a:ext uri="{FF2B5EF4-FFF2-40B4-BE49-F238E27FC236}">
                <a16:creationId xmlns:a16="http://schemas.microsoft.com/office/drawing/2014/main" id="{8DAFD53E-4515-4A45-BCFD-C133F95216F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422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86-E457-5749-AFD2-09D95455B8B7}"/>
              </a:ext>
            </a:extLst>
          </p:cNvPr>
          <p:cNvSpPr>
            <a:spLocks noGrp="1"/>
          </p:cNvSpPr>
          <p:nvPr>
            <p:ph type="title"/>
          </p:nvPr>
        </p:nvSpPr>
        <p:spPr/>
        <p:txBody>
          <a:bodyPr/>
          <a:lstStyle/>
          <a:p>
            <a:r>
              <a:rPr lang="en-US" dirty="0"/>
              <a:t>More “Tricks”</a:t>
            </a:r>
          </a:p>
        </p:txBody>
      </p:sp>
      <p:sp>
        <p:nvSpPr>
          <p:cNvPr id="3" name="Content Placeholder 2">
            <a:extLst>
              <a:ext uri="{FF2B5EF4-FFF2-40B4-BE49-F238E27FC236}">
                <a16:creationId xmlns:a16="http://schemas.microsoft.com/office/drawing/2014/main" id="{F4853E03-578E-0947-8A7C-064A7155A783}"/>
              </a:ext>
            </a:extLst>
          </p:cNvPr>
          <p:cNvSpPr>
            <a:spLocks noGrp="1"/>
          </p:cNvSpPr>
          <p:nvPr>
            <p:ph idx="1"/>
          </p:nvPr>
        </p:nvSpPr>
        <p:spPr/>
        <p:txBody>
          <a:bodyPr/>
          <a:lstStyle/>
          <a:p>
            <a:r>
              <a:rPr lang="en-US" dirty="0"/>
              <a:t>Standard transformer models introduce a number of additional features</a:t>
            </a:r>
          </a:p>
          <a:p>
            <a:pPr marL="457200" indent="-457200">
              <a:buFont typeface="Arial" panose="020B0604020202020204" pitchFamily="34" charset="0"/>
              <a:buChar char="•"/>
            </a:pPr>
            <a:r>
              <a:rPr lang="en-US" dirty="0"/>
              <a:t>Queries, keys, values</a:t>
            </a:r>
          </a:p>
          <a:p>
            <a:pPr marL="457200" indent="-457200">
              <a:buFont typeface="Arial" panose="020B0604020202020204" pitchFamily="34" charset="0"/>
              <a:buChar char="•"/>
            </a:pPr>
            <a:r>
              <a:rPr lang="en-US" dirty="0"/>
              <a:t>Scaling</a:t>
            </a:r>
          </a:p>
          <a:p>
            <a:pPr marL="457200" indent="-457200">
              <a:buFont typeface="Arial" panose="020B0604020202020204" pitchFamily="34" charset="0"/>
              <a:buChar char="•"/>
            </a:pPr>
            <a:r>
              <a:rPr lang="en-US" dirty="0"/>
              <a:t>Multiple heads</a:t>
            </a:r>
          </a:p>
          <a:p>
            <a:pPr marL="457200" indent="-457200">
              <a:buFont typeface="Arial" panose="020B0604020202020204" pitchFamily="34" charset="0"/>
              <a:buChar char="•"/>
            </a:pPr>
            <a:r>
              <a:rPr lang="en-US" dirty="0"/>
              <a:t>Residual connections</a:t>
            </a:r>
          </a:p>
          <a:p>
            <a:pPr marL="457200" indent="-457200">
              <a:buFont typeface="Arial" panose="020B0604020202020204" pitchFamily="34" charset="0"/>
              <a:buChar char="•"/>
            </a:pPr>
            <a:r>
              <a:rPr lang="en-US" dirty="0"/>
              <a:t>Layer normalization</a:t>
            </a:r>
          </a:p>
          <a:p>
            <a:pPr marL="457200" indent="-457200">
              <a:buFont typeface="Arial" panose="020B0604020202020204" pitchFamily="34" charset="0"/>
              <a:buChar char="•"/>
            </a:pPr>
            <a:r>
              <a:rPr lang="en-US" dirty="0"/>
              <a:t>Multilayer </a:t>
            </a:r>
            <a:r>
              <a:rPr lang="en-US" dirty="0" err="1"/>
              <a:t>perceptrons</a:t>
            </a:r>
            <a:endParaRPr lang="en-US" dirty="0"/>
          </a:p>
          <a:p>
            <a:pPr marL="457200" indent="-457200">
              <a:buFont typeface="Arial" panose="020B0604020202020204" pitchFamily="34" charset="0"/>
              <a:buChar char="•"/>
            </a:pPr>
            <a:r>
              <a:rPr lang="en-US" dirty="0"/>
              <a:t>Position embedding</a:t>
            </a:r>
          </a:p>
        </p:txBody>
      </p:sp>
      <p:sp>
        <p:nvSpPr>
          <p:cNvPr id="4" name="Footer Placeholder 3">
            <a:extLst>
              <a:ext uri="{FF2B5EF4-FFF2-40B4-BE49-F238E27FC236}">
                <a16:creationId xmlns:a16="http://schemas.microsoft.com/office/drawing/2014/main" id="{B2DDA479-8619-4D43-98E3-A4AAC1BB018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4986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CE7A-997B-1F47-936A-A84E59846B2E}"/>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8A20-65A8-7241-A66B-4E36879CBD37}"/>
                  </a:ext>
                </a:extLst>
              </p:cNvPr>
              <p:cNvSpPr>
                <a:spLocks noGrp="1"/>
              </p:cNvSpPr>
              <p:nvPr>
                <p:ph idx="1"/>
              </p:nvPr>
            </p:nvSpPr>
            <p:spPr/>
            <p:txBody>
              <a:bodyPr>
                <a:normAutofit fontScale="92500" lnSpcReduction="10000"/>
              </a:bodyPr>
              <a:lstStyle/>
              <a:p>
                <a:r>
                  <a:rPr lang="en-US" dirty="0"/>
                  <a:t>The representation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of a token plays three different roles:</a:t>
                </a:r>
              </a:p>
              <a:p>
                <a:pPr lvl="1"/>
                <a:r>
                  <a:rPr lang="en-US" dirty="0"/>
                  <a:t>It is compared to every other vector to establish the weights for its own 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dirty="0"/>
                  <a:t> (query)</a:t>
                </a:r>
              </a:p>
              <a:p>
                <a:pPr lvl="1"/>
                <a:r>
                  <a:rPr lang="en-US" dirty="0"/>
                  <a:t>It is compared to every other vector to establish the weights for the output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(key)</a:t>
                </a:r>
              </a:p>
              <a:p>
                <a:pPr lvl="1"/>
                <a:r>
                  <a:rPr lang="en-US" dirty="0"/>
                  <a:t>It is used as part of the weighted sum to compute each output vector once the weights have been established (value)</a:t>
                </a:r>
              </a:p>
              <a:p>
                <a:r>
                  <a:rPr lang="en-US" dirty="0"/>
                  <a:t>To facilitate the learning task we apply different linear transformations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for each of the roles</a:t>
                </a:r>
              </a:p>
              <a:p>
                <a:pPr lvl="1"/>
                <a:endParaRPr lang="en-US" dirty="0"/>
              </a:p>
            </p:txBody>
          </p:sp>
        </mc:Choice>
        <mc:Fallback xmlns="">
          <p:sp>
            <p:nvSpPr>
              <p:cNvPr id="3" name="Content Placeholder 2">
                <a:extLst>
                  <a:ext uri="{FF2B5EF4-FFF2-40B4-BE49-F238E27FC236}">
                    <a16:creationId xmlns:a16="http://schemas.microsoft.com/office/drawing/2014/main" id="{07228A20-65A8-7241-A66B-4E36879CBD37}"/>
                  </a:ext>
                </a:extLst>
              </p:cNvPr>
              <p:cNvSpPr>
                <a:spLocks noGrp="1" noRot="1" noChangeAspect="1" noMove="1" noResize="1" noEditPoints="1" noAdjustHandles="1" noChangeArrowheads="1" noChangeShapeType="1" noTextEdit="1"/>
              </p:cNvSpPr>
              <p:nvPr>
                <p:ph idx="1"/>
              </p:nvPr>
            </p:nvSpPr>
            <p:spPr>
              <a:blipFill>
                <a:blip r:embed="rId3"/>
                <a:stretch>
                  <a:fillRect l="-1679" t="-2267" r="-198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BC24E41-F6F3-4448-A765-1A82C9A3E0A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9565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028-4CAB-5841-BF23-715978E4913D}"/>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BE34F-E280-794D-96EA-94A3AA67B0BD}"/>
                  </a:ext>
                </a:extLst>
              </p:cNvPr>
              <p:cNvSpPr>
                <a:spLocks noGrp="1"/>
              </p:cNvSpPr>
              <p:nvPr>
                <p:ph idx="1"/>
              </p:nvPr>
            </p:nvSpPr>
            <p:spPr/>
            <p:txBody>
              <a:bodyPr/>
              <a:lstStyle/>
              <a:p>
                <a:r>
                  <a:rPr lang="en-US" dirty="0"/>
                  <a:t>Linear transformations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𝑊</m:t>
                        </m:r>
                      </m:e>
                      <m:sub>
                        <m:r>
                          <a:rPr lang="fr-CH" b="0" i="1" smtClean="0">
                            <a:latin typeface="Cambria Math" panose="02040503050406030204" pitchFamily="18" charset="0"/>
                          </a:rPr>
                          <m:t>𝑞</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oMath>
                </a14:m>
                <a:br>
                  <a:rPr lang="fr-CH" dirty="0"/>
                </a:br>
                <a:r>
                  <a:rPr lang="en-US" dirty="0"/>
                  <a:t>(</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en-US" dirty="0"/>
                  <a:t> matrices)</a:t>
                </a:r>
                <a:br>
                  <a:rPr lang="en-US" dirty="0"/>
                </a:br>
                <a:endParaRPr lang="en-US" dirty="0"/>
              </a:p>
              <a:p>
                <a:pPr marL="457200" lvl="1" indent="0">
                  <a:buNone/>
                </a:pP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𝑞</m:t>
                        </m:r>
                      </m:e>
                      <m:sub>
                        <m:r>
                          <a:rPr lang="fr-CH" b="0" i="1" smtClean="0">
                            <a:latin typeface="Cambria Math" panose="02040503050406030204" pitchFamily="18" charset="0"/>
                          </a:rPr>
                          <m:t>𝑖</m:t>
                        </m:r>
                      </m:sub>
                    </m:sSub>
                    <m:r>
                      <a:rPr lang="fr-CH"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𝑞</m:t>
                        </m:r>
                      </m:sub>
                    </m:sSub>
                    <m:sSub>
                      <m:sSubPr>
                        <m:ctrlPr>
                          <a:rPr lang="en-US" i="1">
                            <a:latin typeface="Cambria Math" panose="02040503050406030204" pitchFamily="18" charset="0"/>
                          </a:rPr>
                        </m:ctrlPr>
                      </m:sSubPr>
                      <m:e>
                        <m:r>
                          <a:rPr lang="fr-CH" b="0" i="1" smtClean="0">
                            <a:latin typeface="Cambria Math" panose="02040503050406030204" pitchFamily="18" charset="0"/>
                          </a:rPr>
                          <m:t>𝑥</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𝑘</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𝑘</m:t>
                        </m:r>
                      </m:sub>
                    </m:sSub>
                    <m:sSub>
                      <m:sSubPr>
                        <m:ctrlPr>
                          <a:rPr lang="en-US"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𝑣</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sSub>
                      <m:sSubPr>
                        <m:ctrlPr>
                          <a:rPr lang="en-US"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oMath>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sSubSup>
                        <m:sSubSupPr>
                          <m:ctrlPr>
                            <a:rPr lang="fr-CH" i="1">
                              <a:latin typeface="Cambria Math" panose="02040503050406030204" pitchFamily="18" charset="0"/>
                            </a:rPr>
                          </m:ctrlPr>
                        </m:sSubSupPr>
                        <m:e>
                          <m:r>
                            <a:rPr lang="fr-CH" b="0" i="1" smtClean="0">
                              <a:latin typeface="Cambria Math" panose="02040503050406030204" pitchFamily="18" charset="0"/>
                            </a:rPr>
                            <m:t>𝑞</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0" i="1" smtClean="0">
                              <a:latin typeface="Cambria Math" panose="02040503050406030204" pitchFamily="18" charset="0"/>
                            </a:rPr>
                            <m:t>𝑘</m:t>
                          </m:r>
                        </m:e>
                        <m:sub>
                          <m:r>
                            <a:rPr lang="en-US" i="1">
                              <a:latin typeface="Cambria Math" panose="02040503050406030204" pitchFamily="18" charset="0"/>
                            </a:rPr>
                            <m:t>𝑗</m:t>
                          </m:r>
                        </m:sub>
                      </m:sSub>
                    </m:oMath>
                  </m:oMathPara>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fr-CH" i="1">
                          <a:latin typeface="Cambria Math" panose="02040503050406030204" pitchFamily="18" charset="0"/>
                        </a:rPr>
                        <m:t>=</m:t>
                      </m:r>
                      <m:r>
                        <m:rPr>
                          <m:sty m:val="p"/>
                        </m:rPr>
                        <a:rPr lang="fr-CH" b="0" i="0" smtClean="0">
                          <a:latin typeface="Cambria Math" panose="02040503050406030204" pitchFamily="18" charset="0"/>
                        </a:rPr>
                        <m:t>softmax</m:t>
                      </m:r>
                      <m:d>
                        <m:dPr>
                          <m:ctrlPr>
                            <a:rPr lang="fr-CH" b="0" i="1" smtClean="0">
                              <a:latin typeface="Cambria Math" panose="02040503050406030204" pitchFamily="18" charset="0"/>
                            </a:rPr>
                          </m:ctrlPr>
                        </m:dPr>
                        <m:e>
                          <m:sSub>
                            <m:sSubPr>
                              <m:ctrlPr>
                                <a:rPr lang="en-US" i="1">
                                  <a:latin typeface="Cambria Math" panose="02040503050406030204" pitchFamily="18" charset="0"/>
                                </a:rPr>
                              </m:ctrlPr>
                            </m:sSubPr>
                            <m:e>
                              <m:sSup>
                                <m:sSupPr>
                                  <m:ctrlPr>
                                    <a:rPr lang="fr-CH" i="1">
                                      <a:latin typeface="Cambria Math" panose="02040503050406030204" pitchFamily="18" charset="0"/>
                                    </a:rPr>
                                  </m:ctrlPr>
                                </m:sSupPr>
                                <m:e>
                                  <m:r>
                                    <a:rPr lang="en-US" i="1">
                                      <a:latin typeface="Cambria Math" panose="02040503050406030204" pitchFamily="18" charset="0"/>
                                    </a:rPr>
                                    <m:t>𝑤</m:t>
                                  </m:r>
                                </m:e>
                                <m:sup>
                                  <m:r>
                                    <a:rPr lang="fr-CH" i="1">
                                      <a:latin typeface="Cambria Math" panose="02040503050406030204" pitchFamily="18" charset="0"/>
                                    </a:rPr>
                                    <m:t>′</m:t>
                                  </m:r>
                                </m:sup>
                              </m:sSup>
                            </m:e>
                            <m:sub>
                              <m:r>
                                <a:rPr lang="en-US" i="1">
                                  <a:latin typeface="Cambria Math" panose="02040503050406030204" pitchFamily="18" charset="0"/>
                                </a:rPr>
                                <m:t>𝑖𝑗</m:t>
                              </m:r>
                            </m:sub>
                          </m:sSub>
                        </m:e>
                      </m:d>
                    </m:oMath>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𝑗</m:t>
                              </m:r>
                            </m:sub>
                          </m:sSub>
                        </m:e>
                      </m:nary>
                    </m:oMath>
                  </m:oMathPara>
                </a14:m>
                <a:endParaRPr lang="en-US" dirty="0"/>
              </a:p>
              <a:p>
                <a:pPr indent="-285750"/>
                <a:r>
                  <a:rPr lang="en-US" sz="2800" dirty="0"/>
                  <a:t>Note: the linear transformations are independent of the vectors</a:t>
                </a:r>
              </a:p>
            </p:txBody>
          </p:sp>
        </mc:Choice>
        <mc:Fallback xmlns="">
          <p:sp>
            <p:nvSpPr>
              <p:cNvPr id="3" name="Content Placeholder 2">
                <a:extLst>
                  <a:ext uri="{FF2B5EF4-FFF2-40B4-BE49-F238E27FC236}">
                    <a16:creationId xmlns:a16="http://schemas.microsoft.com/office/drawing/2014/main" id="{AC5BE34F-E280-794D-96EA-94A3AA67B0BD}"/>
                  </a:ext>
                </a:extLst>
              </p:cNvPr>
              <p:cNvSpPr>
                <a:spLocks noGrp="1" noRot="1" noChangeAspect="1" noMove="1" noResize="1" noEditPoints="1" noAdjustHandles="1" noChangeArrowheads="1" noChangeShapeType="1" noTextEdit="1"/>
              </p:cNvSpPr>
              <p:nvPr>
                <p:ph idx="1"/>
              </p:nvPr>
            </p:nvSpPr>
            <p:spPr>
              <a:blipFill>
                <a:blip r:embed="rId3"/>
                <a:stretch>
                  <a:fillRect l="-1832" t="-1511" r="-2290" b="-2392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4CC4241-E3F2-AE41-BC37-9C23E5E10E8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4355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1E81-7022-664C-A30C-F4AF7B8C82E9}"/>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C2C052EF-98CA-244B-A95E-FBF21FEDCFA3}"/>
              </a:ext>
            </a:extLst>
          </p:cNvPr>
          <p:cNvPicPr>
            <a:picLocks noGrp="1" noChangeAspect="1"/>
          </p:cNvPicPr>
          <p:nvPr>
            <p:ph idx="1"/>
          </p:nvPr>
        </p:nvPicPr>
        <p:blipFill>
          <a:blip r:embed="rId3"/>
          <a:stretch>
            <a:fillRect/>
          </a:stretch>
        </p:blipFill>
        <p:spPr>
          <a:xfrm>
            <a:off x="1619672" y="1412776"/>
            <a:ext cx="5643972" cy="4609779"/>
          </a:xfrm>
        </p:spPr>
      </p:pic>
      <p:sp>
        <p:nvSpPr>
          <p:cNvPr id="3" name="Footer Placeholder 2">
            <a:extLst>
              <a:ext uri="{FF2B5EF4-FFF2-40B4-BE49-F238E27FC236}">
                <a16:creationId xmlns:a16="http://schemas.microsoft.com/office/drawing/2014/main" id="{A2A82379-4055-3A4F-BBDB-52F1F023BF7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60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1CBC-F466-6F49-9C13-B8D002040F0C}"/>
              </a:ext>
            </a:extLst>
          </p:cNvPr>
          <p:cNvSpPr>
            <a:spLocks noGrp="1"/>
          </p:cNvSpPr>
          <p:nvPr>
            <p:ph type="title"/>
          </p:nvPr>
        </p:nvSpPr>
        <p:spPr/>
        <p:txBody>
          <a:bodyPr/>
          <a:lstStyle/>
          <a:p>
            <a:r>
              <a:rPr lang="en-US" dirty="0"/>
              <a:t>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AF9B30-7F93-C242-BB7B-65E3D50BB74E}"/>
                  </a:ext>
                </a:extLst>
              </p:cNvPr>
              <p:cNvSpPr>
                <a:spLocks noGrp="1"/>
              </p:cNvSpPr>
              <p:nvPr>
                <p:ph idx="1"/>
              </p:nvPr>
            </p:nvSpPr>
            <p:spPr/>
            <p:txBody>
              <a:bodyPr/>
              <a:lstStyle/>
              <a:p>
                <a:r>
                  <a:rPr lang="en-US" dirty="0">
                    <a:effectLst/>
                  </a:rPr>
                  <a:t>The </a:t>
                </a:r>
                <a:r>
                  <a:rPr lang="en-US" dirty="0" err="1">
                    <a:effectLst/>
                  </a:rPr>
                  <a:t>softmax</a:t>
                </a:r>
                <a:r>
                  <a:rPr lang="en-US" dirty="0">
                    <a:effectLst/>
                  </a:rPr>
                  <a:t> function can be sensitive to very large input values</a:t>
                </a:r>
              </a:p>
              <a:p>
                <a:pPr lvl="1"/>
                <a:r>
                  <a:rPr lang="en-US" dirty="0">
                    <a:effectLst/>
                  </a:rPr>
                  <a:t>slows down learning or causes it to stop altogether</a:t>
                </a:r>
              </a:p>
              <a:p>
                <a:pPr lvl="1"/>
                <a:r>
                  <a:rPr lang="en-US" dirty="0">
                    <a:effectLst/>
                  </a:rPr>
                  <a:t>average value of the dot product grows with the embedding dimension </a:t>
                </a:r>
                <a14:m>
                  <m:oMath xmlns:m="http://schemas.openxmlformats.org/officeDocument/2006/math">
                    <m:r>
                      <a:rPr lang="en-US" b="0" i="1" smtClean="0">
                        <a:effectLst/>
                        <a:latin typeface="Cambria Math" panose="02040503050406030204" pitchFamily="18" charset="0"/>
                      </a:rPr>
                      <m:t>𝑘</m:t>
                    </m:r>
                  </m:oMath>
                </a14:m>
                <a:endParaRPr lang="en-US" dirty="0">
                  <a:effectLst/>
                </a:endParaRPr>
              </a:p>
              <a:p>
                <a:pPr lvl="1"/>
                <a:r>
                  <a:rPr lang="en-US" dirty="0"/>
                  <a:t>scaling a</a:t>
                </a:r>
                <a:r>
                  <a:rPr lang="en-US" dirty="0">
                    <a:effectLst/>
                  </a:rPr>
                  <a:t>voids inputs to the </a:t>
                </a:r>
                <a:r>
                  <a:rPr lang="en-US" dirty="0" err="1">
                    <a:effectLst/>
                  </a:rPr>
                  <a:t>softmax</a:t>
                </a:r>
                <a:r>
                  <a:rPr lang="en-US" dirty="0">
                    <a:effectLst/>
                  </a:rPr>
                  <a:t> function from growing too large</a:t>
                </a:r>
                <a:br>
                  <a:rPr lang="en-US" dirty="0">
                    <a:effectLst/>
                  </a:rPr>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f>
                      <m:fPr>
                        <m:ctrlPr>
                          <a:rPr lang="fr-CH" i="1" smtClean="0">
                            <a:latin typeface="Cambria Math" panose="02040503050406030204" pitchFamily="18" charset="0"/>
                          </a:rPr>
                        </m:ctrlPr>
                      </m:fPr>
                      <m:num>
                        <m:sSubSup>
                          <m:sSubSupPr>
                            <m:ctrlPr>
                              <a:rPr lang="fr-CH" i="1">
                                <a:latin typeface="Cambria Math" panose="02040503050406030204" pitchFamily="18" charset="0"/>
                              </a:rPr>
                            </m:ctrlPr>
                          </m:sSubSupPr>
                          <m:e>
                            <m:r>
                              <a:rPr lang="fr-CH" i="1">
                                <a:latin typeface="Cambria Math" panose="02040503050406030204" pitchFamily="18" charset="0"/>
                              </a:rPr>
                              <m:t>𝑞</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i="1">
                                <a:latin typeface="Cambria Math" panose="02040503050406030204" pitchFamily="18" charset="0"/>
                              </a:rPr>
                              <m:t>𝑘</m:t>
                            </m:r>
                          </m:e>
                          <m:sub>
                            <m:r>
                              <a:rPr lang="en-US" i="1">
                                <a:latin typeface="Cambria Math" panose="02040503050406030204" pitchFamily="18" charset="0"/>
                              </a:rPr>
                              <m:t>𝑗</m:t>
                            </m:r>
                          </m:sub>
                        </m:sSub>
                      </m:num>
                      <m:den>
                        <m:rad>
                          <m:radPr>
                            <m:degHide m:val="on"/>
                            <m:ctrlPr>
                              <a:rPr lang="fr-CH" i="1" smtClean="0">
                                <a:latin typeface="Cambria Math" panose="02040503050406030204" pitchFamily="18" charset="0"/>
                              </a:rPr>
                            </m:ctrlPr>
                          </m:radPr>
                          <m:deg/>
                          <m:e>
                            <m:r>
                              <a:rPr lang="fr-CH" b="0" i="1" smtClean="0">
                                <a:latin typeface="Cambria Math" panose="02040503050406030204" pitchFamily="18" charset="0"/>
                              </a:rPr>
                              <m:t>𝑘</m:t>
                            </m:r>
                          </m:e>
                        </m:rad>
                      </m:den>
                    </m:f>
                  </m:oMath>
                </a14:m>
                <a:endParaRPr lang="en-US" dirty="0">
                  <a:effectLst/>
                </a:endParaRPr>
              </a:p>
              <a:p>
                <a:r>
                  <a:rPr lang="en-US" dirty="0"/>
                  <a:t>Note: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d>
                      </m:e>
                      <m:sub>
                        <m:r>
                          <a:rPr lang="en-US" i="1">
                            <a:latin typeface="Cambria Math" panose="02040503050406030204" pitchFamily="18" charset="0"/>
                          </a:rPr>
                          <m:t>2</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𝑘</m:t>
                        </m:r>
                      </m:e>
                    </m:rad>
                    <m:r>
                      <a:rPr lang="en-US" i="1">
                        <a:latin typeface="Cambria Math" panose="02040503050406030204" pitchFamily="18" charset="0"/>
                      </a:rPr>
                      <m:t>𝑐</m:t>
                    </m:r>
                  </m:oMath>
                </a14:m>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0CAF9B30-7F93-C242-BB7B-65E3D50BB74E}"/>
                  </a:ext>
                </a:extLst>
              </p:cNvPr>
              <p:cNvSpPr>
                <a:spLocks noGrp="1" noRot="1" noChangeAspect="1" noMove="1" noResize="1" noEditPoints="1" noAdjustHandles="1" noChangeArrowheads="1" noChangeShapeType="1" noTextEdit="1"/>
              </p:cNvSpPr>
              <p:nvPr>
                <p:ph idx="1"/>
              </p:nvPr>
            </p:nvSpPr>
            <p:spPr>
              <a:blipFill>
                <a:blip r:embed="rId3"/>
                <a:stretch>
                  <a:fillRect l="-1832" t="-1511" r="-1221" b="-453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3D6D9F-4FA3-034C-81B3-F5D4DC755F6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37737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2F6-C48F-374D-A6B8-A8DF6918F126}"/>
              </a:ext>
            </a:extLst>
          </p:cNvPr>
          <p:cNvSpPr>
            <a:spLocks noGrp="1"/>
          </p:cNvSpPr>
          <p:nvPr>
            <p:ph type="title"/>
          </p:nvPr>
        </p:nvSpPr>
        <p:spPr/>
        <p:txBody>
          <a:bodyPr/>
          <a:lstStyle/>
          <a:p>
            <a:r>
              <a:rPr lang="en-US" dirty="0" err="1"/>
              <a:t>Multihead</a:t>
            </a:r>
            <a:r>
              <a:rPr lang="en-US" dirty="0"/>
              <a:t> Attention</a:t>
            </a:r>
          </a:p>
        </p:txBody>
      </p:sp>
      <p:sp>
        <p:nvSpPr>
          <p:cNvPr id="3" name="Content Placeholder 2">
            <a:extLst>
              <a:ext uri="{FF2B5EF4-FFF2-40B4-BE49-F238E27FC236}">
                <a16:creationId xmlns:a16="http://schemas.microsoft.com/office/drawing/2014/main" id="{7E62459E-B8EC-4F4A-85BC-87D2787F610B}"/>
              </a:ext>
            </a:extLst>
          </p:cNvPr>
          <p:cNvSpPr>
            <a:spLocks noGrp="1"/>
          </p:cNvSpPr>
          <p:nvPr>
            <p:ph idx="1"/>
          </p:nvPr>
        </p:nvSpPr>
        <p:spPr/>
        <p:txBody>
          <a:bodyPr/>
          <a:lstStyle/>
          <a:p>
            <a:r>
              <a:rPr lang="en-US" dirty="0"/>
              <a:t>A word can mean different things to different neighboring words</a:t>
            </a:r>
          </a:p>
          <a:p>
            <a:endParaRPr lang="en-US" dirty="0"/>
          </a:p>
          <a:p>
            <a:r>
              <a:rPr lang="en-US" dirty="0"/>
              <a:t>Example</a:t>
            </a:r>
          </a:p>
        </p:txBody>
      </p:sp>
      <p:sp>
        <p:nvSpPr>
          <p:cNvPr id="4" name="TextBox 3">
            <a:extLst>
              <a:ext uri="{FF2B5EF4-FFF2-40B4-BE49-F238E27FC236}">
                <a16:creationId xmlns:a16="http://schemas.microsoft.com/office/drawing/2014/main" id="{F160451A-CE97-5347-8FCC-7DBBD1AA67AC}"/>
              </a:ext>
            </a:extLst>
          </p:cNvPr>
          <p:cNvSpPr txBox="1"/>
          <p:nvPr/>
        </p:nvSpPr>
        <p:spPr>
          <a:xfrm>
            <a:off x="1619672" y="3902071"/>
            <a:ext cx="3569760" cy="507831"/>
          </a:xfrm>
          <a:prstGeom prst="rect">
            <a:avLst/>
          </a:prstGeom>
          <a:noFill/>
        </p:spPr>
        <p:txBody>
          <a:bodyPr wrap="none" rtlCol="0">
            <a:spAutoFit/>
          </a:bodyPr>
          <a:lstStyle/>
          <a:p>
            <a:r>
              <a:rPr lang="en-US" sz="2700" dirty="0"/>
              <a:t>Mary gave roses to John</a:t>
            </a:r>
          </a:p>
        </p:txBody>
      </p:sp>
      <p:sp>
        <p:nvSpPr>
          <p:cNvPr id="5" name="TextBox 4">
            <a:extLst>
              <a:ext uri="{FF2B5EF4-FFF2-40B4-BE49-F238E27FC236}">
                <a16:creationId xmlns:a16="http://schemas.microsoft.com/office/drawing/2014/main" id="{8BDEB5D7-91CD-7A45-972F-B7B5D673F99D}"/>
              </a:ext>
            </a:extLst>
          </p:cNvPr>
          <p:cNvSpPr txBox="1"/>
          <p:nvPr/>
        </p:nvSpPr>
        <p:spPr>
          <a:xfrm>
            <a:off x="1619672" y="5068057"/>
            <a:ext cx="3569760" cy="507831"/>
          </a:xfrm>
          <a:prstGeom prst="rect">
            <a:avLst/>
          </a:prstGeom>
          <a:noFill/>
        </p:spPr>
        <p:txBody>
          <a:bodyPr wrap="none" rtlCol="0">
            <a:spAutoFit/>
          </a:bodyPr>
          <a:lstStyle/>
          <a:p>
            <a:r>
              <a:rPr lang="en-US" sz="2700" dirty="0"/>
              <a:t>Mary gave roses to John</a:t>
            </a:r>
          </a:p>
        </p:txBody>
      </p:sp>
      <p:cxnSp>
        <p:nvCxnSpPr>
          <p:cNvPr id="7" name="Straight Connector 6">
            <a:extLst>
              <a:ext uri="{FF2B5EF4-FFF2-40B4-BE49-F238E27FC236}">
                <a16:creationId xmlns:a16="http://schemas.microsoft.com/office/drawing/2014/main" id="{81DED07D-FC8B-4846-9374-64C4FB69AC83}"/>
              </a:ext>
            </a:extLst>
          </p:cNvPr>
          <p:cNvCxnSpPr/>
          <p:nvPr/>
        </p:nvCxnSpPr>
        <p:spPr>
          <a:xfrm>
            <a:off x="2077007" y="4386819"/>
            <a:ext cx="700549" cy="761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DBFC4-F6B1-AD41-A9A6-AA36294DCCA6}"/>
              </a:ext>
            </a:extLst>
          </p:cNvPr>
          <p:cNvCxnSpPr>
            <a:cxnSpLocks/>
          </p:cNvCxnSpPr>
          <p:nvPr/>
        </p:nvCxnSpPr>
        <p:spPr>
          <a:xfrm flipH="1">
            <a:off x="2777556" y="4386817"/>
            <a:ext cx="848032"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C83093-131F-7D49-B4F9-60621C48CF09}"/>
              </a:ext>
            </a:extLst>
          </p:cNvPr>
          <p:cNvCxnSpPr>
            <a:cxnSpLocks/>
          </p:cNvCxnSpPr>
          <p:nvPr/>
        </p:nvCxnSpPr>
        <p:spPr>
          <a:xfrm flipH="1">
            <a:off x="2777556" y="4386817"/>
            <a:ext cx="1968910"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6B5C3-9EC1-3943-AA79-91EF8583DBF6}"/>
              </a:ext>
            </a:extLst>
          </p:cNvPr>
          <p:cNvSpPr txBox="1"/>
          <p:nvPr/>
        </p:nvSpPr>
        <p:spPr>
          <a:xfrm>
            <a:off x="1781922" y="4767563"/>
            <a:ext cx="548548" cy="338554"/>
          </a:xfrm>
          <a:prstGeom prst="rect">
            <a:avLst/>
          </a:prstGeom>
          <a:noFill/>
        </p:spPr>
        <p:txBody>
          <a:bodyPr wrap="none" rtlCol="0">
            <a:spAutoFit/>
          </a:bodyPr>
          <a:lstStyle/>
          <a:p>
            <a:r>
              <a:rPr lang="en-US" sz="1600" dirty="0"/>
              <a:t>who</a:t>
            </a:r>
          </a:p>
        </p:txBody>
      </p:sp>
      <p:sp>
        <p:nvSpPr>
          <p:cNvPr id="15" name="TextBox 14">
            <a:extLst>
              <a:ext uri="{FF2B5EF4-FFF2-40B4-BE49-F238E27FC236}">
                <a16:creationId xmlns:a16="http://schemas.microsoft.com/office/drawing/2014/main" id="{570FA532-4535-D443-B5FA-1AA4DACFD5DE}"/>
              </a:ext>
            </a:extLst>
          </p:cNvPr>
          <p:cNvSpPr txBox="1"/>
          <p:nvPr/>
        </p:nvSpPr>
        <p:spPr>
          <a:xfrm>
            <a:off x="2775528" y="4419059"/>
            <a:ext cx="604333" cy="338554"/>
          </a:xfrm>
          <a:prstGeom prst="rect">
            <a:avLst/>
          </a:prstGeom>
          <a:noFill/>
        </p:spPr>
        <p:txBody>
          <a:bodyPr wrap="none" rtlCol="0">
            <a:spAutoFit/>
          </a:bodyPr>
          <a:lstStyle/>
          <a:p>
            <a:r>
              <a:rPr lang="en-US" sz="1600" dirty="0"/>
              <a:t>what</a:t>
            </a:r>
          </a:p>
        </p:txBody>
      </p:sp>
      <p:sp>
        <p:nvSpPr>
          <p:cNvPr id="16" name="TextBox 15">
            <a:extLst>
              <a:ext uri="{FF2B5EF4-FFF2-40B4-BE49-F238E27FC236}">
                <a16:creationId xmlns:a16="http://schemas.microsoft.com/office/drawing/2014/main" id="{1B23DB18-64CD-4F4C-BE08-933876CEC76E}"/>
              </a:ext>
            </a:extLst>
          </p:cNvPr>
          <p:cNvSpPr txBox="1"/>
          <p:nvPr/>
        </p:nvSpPr>
        <p:spPr>
          <a:xfrm>
            <a:off x="3646676" y="4758818"/>
            <a:ext cx="712054" cy="338554"/>
          </a:xfrm>
          <a:prstGeom prst="rect">
            <a:avLst/>
          </a:prstGeom>
          <a:noFill/>
        </p:spPr>
        <p:txBody>
          <a:bodyPr wrap="none" rtlCol="0">
            <a:spAutoFit/>
          </a:bodyPr>
          <a:lstStyle/>
          <a:p>
            <a:r>
              <a:rPr lang="en-US" sz="1600" dirty="0"/>
              <a:t>whom</a:t>
            </a:r>
          </a:p>
        </p:txBody>
      </p:sp>
      <p:sp>
        <p:nvSpPr>
          <p:cNvPr id="18" name="TextBox 17">
            <a:extLst>
              <a:ext uri="{FF2B5EF4-FFF2-40B4-BE49-F238E27FC236}">
                <a16:creationId xmlns:a16="http://schemas.microsoft.com/office/drawing/2014/main" id="{25374240-B5D6-414C-A5D2-EE5AEEBC7407}"/>
              </a:ext>
            </a:extLst>
          </p:cNvPr>
          <p:cNvSpPr txBox="1"/>
          <p:nvPr/>
        </p:nvSpPr>
        <p:spPr>
          <a:xfrm>
            <a:off x="5158534" y="4624474"/>
            <a:ext cx="3567708" cy="400110"/>
          </a:xfrm>
          <a:prstGeom prst="rect">
            <a:avLst/>
          </a:prstGeom>
          <a:noFill/>
        </p:spPr>
        <p:txBody>
          <a:bodyPr wrap="none" rtlCol="0">
            <a:spAutoFit/>
          </a:bodyPr>
          <a:lstStyle/>
          <a:p>
            <a:r>
              <a:rPr lang="en-US" sz="2000" dirty="0"/>
              <a:t>3 different types of relationships</a:t>
            </a:r>
          </a:p>
        </p:txBody>
      </p:sp>
      <p:sp>
        <p:nvSpPr>
          <p:cNvPr id="6" name="Footer Placeholder 5">
            <a:extLst>
              <a:ext uri="{FF2B5EF4-FFF2-40B4-BE49-F238E27FC236}">
                <a16:creationId xmlns:a16="http://schemas.microsoft.com/office/drawing/2014/main" id="{2224C84F-B601-4942-B106-710B0E7ED73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9538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2C34-74AE-4941-A4CE-51EF6397DCEC}"/>
              </a:ext>
            </a:extLst>
          </p:cNvPr>
          <p:cNvSpPr>
            <a:spLocks noGrp="1"/>
          </p:cNvSpPr>
          <p:nvPr>
            <p:ph type="title"/>
          </p:nvPr>
        </p:nvSpPr>
        <p:spPr/>
        <p:txBody>
          <a:bodyPr/>
          <a:lstStyle/>
          <a:p>
            <a:r>
              <a:rPr lang="en-US" dirty="0" err="1"/>
              <a:t>Multihead</a:t>
            </a:r>
            <a:r>
              <a:rPr lang="en-US" dirty="0"/>
              <a:t>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C5DEF-2281-D047-9A9A-543F8E658CC1}"/>
                  </a:ext>
                </a:extLst>
              </p:cNvPr>
              <p:cNvSpPr>
                <a:spLocks noGrp="1"/>
              </p:cNvSpPr>
              <p:nvPr>
                <p:ph idx="1"/>
              </p:nvPr>
            </p:nvSpPr>
            <p:spPr/>
            <p:txBody>
              <a:bodyPr/>
              <a:lstStyle/>
              <a:p>
                <a:r>
                  <a:rPr lang="en-US" dirty="0"/>
                  <a:t>Allow the model to learn different relationships separately</a:t>
                </a:r>
              </a:p>
              <a:p>
                <a:pPr lvl="1"/>
                <a:r>
                  <a:rPr lang="en-US" dirty="0"/>
                  <a:t>Use </a:t>
                </a:r>
                <a14:m>
                  <m:oMath xmlns:m="http://schemas.openxmlformats.org/officeDocument/2006/math">
                    <m:r>
                      <a:rPr lang="en-US" b="0" i="1" smtClean="0">
                        <a:latin typeface="Cambria Math" panose="02040503050406030204" pitchFamily="18" charset="0"/>
                      </a:rPr>
                      <m:t>𝑡</m:t>
                    </m:r>
                  </m:oMath>
                </a14:m>
                <a:r>
                  <a:rPr lang="en-US" dirty="0"/>
                  <a:t> different attention mechanisms</a:t>
                </a:r>
              </a:p>
              <a:p>
                <a:pPr lvl="1"/>
                <a:r>
                  <a:rPr lang="en-US" dirty="0"/>
                  <a:t>Each with different query, key, value matrices </a:t>
                </a:r>
                <a:br>
                  <a:rPr lang="en-US" dirty="0"/>
                </a:br>
                <a14:m>
                  <m:oMath xmlns:m="http://schemas.openxmlformats.org/officeDocument/2006/math">
                    <m:sSubSup>
                      <m:sSubSupPr>
                        <m:ctrlPr>
                          <a:rPr lang="en-US" i="1" smtClean="0">
                            <a:latin typeface="Cambria Math" panose="02040503050406030204" pitchFamily="18" charset="0"/>
                          </a:rPr>
                        </m:ctrlPr>
                      </m:sSubSupPr>
                      <m:e>
                        <m:r>
                          <a:rPr lang="fr-CH" b="0" i="1" smtClean="0">
                            <a:latin typeface="Cambria Math" panose="02040503050406030204" pitchFamily="18" charset="0"/>
                          </a:rPr>
                          <m:t>𝑊</m:t>
                        </m:r>
                      </m:e>
                      <m:sub>
                        <m:r>
                          <a:rPr lang="fr-CH" b="0" i="1" smtClean="0">
                            <a:latin typeface="Cambria Math" panose="02040503050406030204" pitchFamily="18" charset="0"/>
                          </a:rPr>
                          <m:t>𝑞</m:t>
                        </m:r>
                      </m:sub>
                      <m:sup>
                        <m:r>
                          <a:rPr lang="fr-CH" b="0" i="1" smtClean="0">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𝑘</m:t>
                        </m:r>
                      </m:sub>
                      <m:sup>
                        <m:r>
                          <a:rPr lang="fr-CH" i="1">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𝑣</m:t>
                        </m:r>
                      </m:sub>
                      <m:sup>
                        <m:r>
                          <a:rPr lang="fr-CH" i="1">
                            <a:latin typeface="Cambria Math" panose="02040503050406030204" pitchFamily="18" charset="0"/>
                          </a:rPr>
                          <m:t>𝑚</m:t>
                        </m:r>
                      </m:sup>
                    </m:sSubSup>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r>
                      <a:rPr lang="en-US" i="1" dirty="0" smtClean="0">
                        <a:latin typeface="Cambria Math" panose="02040503050406030204" pitchFamily="18" charset="0"/>
                      </a:rPr>
                      <m:t>𝑡</m:t>
                    </m:r>
                  </m:oMath>
                </a14:m>
                <a:endParaRPr lang="en-US" dirty="0"/>
              </a:p>
              <a:p>
                <a:pPr lvl="1"/>
                <a:endParaRPr lang="en-US" dirty="0"/>
              </a:p>
              <a:p>
                <a:r>
                  <a:rPr lang="en-US" dirty="0"/>
                  <a:t>These are called </a:t>
                </a:r>
                <a:r>
                  <a:rPr lang="en-US" b="1" dirty="0"/>
                  <a:t>attention heads</a:t>
                </a:r>
              </a:p>
              <a:p>
                <a:pPr marL="457200" indent="-457200">
                  <a:buFont typeface="Arial" panose="020B0604020202020204" pitchFamily="34" charset="0"/>
                  <a:buChar char="•"/>
                </a:pPr>
                <a:r>
                  <a:rPr lang="en-US" sz="2800" dirty="0"/>
                  <a:t>Each attention head produces a different output vector</a:t>
                </a:r>
              </a:p>
            </p:txBody>
          </p:sp>
        </mc:Choice>
        <mc:Fallback xmlns="">
          <p:sp>
            <p:nvSpPr>
              <p:cNvPr id="3" name="Content Placeholder 2">
                <a:extLst>
                  <a:ext uri="{FF2B5EF4-FFF2-40B4-BE49-F238E27FC236}">
                    <a16:creationId xmlns:a16="http://schemas.microsoft.com/office/drawing/2014/main" id="{099C5DEF-2281-D047-9A9A-543F8E658CC1}"/>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B19A7C-2EEF-7B4D-902B-2E6C2685BC9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57000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E9B9-0B22-8D45-9E49-FAE74A582B84}"/>
              </a:ext>
            </a:extLst>
          </p:cNvPr>
          <p:cNvSpPr>
            <a:spLocks noGrp="1"/>
          </p:cNvSpPr>
          <p:nvPr>
            <p:ph type="title"/>
          </p:nvPr>
        </p:nvSpPr>
        <p:spPr/>
        <p:txBody>
          <a:bodyPr/>
          <a:lstStyle/>
          <a:p>
            <a:r>
              <a:rPr lang="en-US" dirty="0"/>
              <a:t>Combining Multi-head Attention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4A25B-AFEC-4147-AE3A-B554ED1C48FC}"/>
                  </a:ext>
                </a:extLst>
              </p:cNvPr>
              <p:cNvSpPr>
                <a:spLocks noGrp="1"/>
              </p:cNvSpPr>
              <p:nvPr>
                <p:ph idx="1"/>
              </p:nvPr>
            </p:nvSpPr>
            <p:spPr/>
            <p:txBody>
              <a:bodyPr/>
              <a:lstStyle/>
              <a:p>
                <a:r>
                  <a:rPr lang="en-US" dirty="0"/>
                  <a:t>Concatenate the different outputs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𝑦</m:t>
                        </m:r>
                      </m:e>
                      <m:sub>
                        <m:r>
                          <a:rPr lang="en-US" i="1">
                            <a:latin typeface="Cambria Math" panose="02040503050406030204" pitchFamily="18" charset="0"/>
                          </a:rPr>
                          <m:t>𝑖</m:t>
                        </m:r>
                        <m:r>
                          <a:rPr lang="fr-CH" b="0" i="1" smtClean="0">
                            <a:latin typeface="Cambria Math" panose="02040503050406030204" pitchFamily="18" charset="0"/>
                          </a:rPr>
                          <m:t>𝑚</m:t>
                        </m:r>
                      </m:sub>
                    </m:sSub>
                  </m:oMath>
                </a14:m>
                <a:r>
                  <a:rPr lang="en-US" dirty="0"/>
                  <a:t> of multiple attention heads</a:t>
                </a:r>
              </a:p>
              <a:p>
                <a:endParaRPr lang="en-US" dirty="0"/>
              </a:p>
              <a:p>
                <a:r>
                  <a:rPr lang="en-US" dirty="0"/>
                  <a:t>Apply a linear transformation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oMath>
                </a14:m>
                <a:r>
                  <a:rPr lang="en-US" dirty="0"/>
                  <a:t>to produce an output vector of dimension </a:t>
                </a:r>
                <a14:m>
                  <m:oMath xmlns:m="http://schemas.openxmlformats.org/officeDocument/2006/math">
                    <m:r>
                      <a:rPr lang="en-US" b="0" i="1" smtClean="0">
                        <a:latin typeface="Cambria Math" panose="02040503050406030204" pitchFamily="18" charset="0"/>
                      </a:rPr>
                      <m:t>𝑘</m:t>
                    </m:r>
                  </m:oMath>
                </a14:m>
                <a:endParaRPr lang="en-US" dirty="0"/>
              </a:p>
              <a:p>
                <a:pPr marL="1200150"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is a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a14:m>
                <a:r>
                  <a:rPr lang="en-US" dirty="0"/>
                  <a:t> matrix</a:t>
                </a:r>
              </a:p>
              <a:p>
                <a:pPr marL="1200150" lvl="1" indent="-4572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𝐿</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m:t>
                        </m:r>
                        <m:r>
                          <a:rPr lang="fr-CH" i="1">
                            <a:latin typeface="Cambria Math" panose="02040503050406030204" pitchFamily="18" charset="0"/>
                          </a:rPr>
                          <m:t>𝑦</m:t>
                        </m:r>
                      </m:e>
                      <m:sub>
                        <m:r>
                          <a:rPr lang="fr-CH" i="1">
                            <a:latin typeface="Cambria Math" panose="02040503050406030204" pitchFamily="18" charset="0"/>
                          </a:rPr>
                          <m:t>𝑖</m:t>
                        </m:r>
                        <m:r>
                          <a:rPr lang="fr-CH" b="0" i="1" smtClean="0">
                            <a:latin typeface="Cambria Math" panose="02040503050406030204" pitchFamily="18" charset="0"/>
                          </a:rPr>
                          <m:t>𝑡</m:t>
                        </m:r>
                      </m:sub>
                    </m:sSub>
                    <m:r>
                      <a:rPr lang="fr-CH"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464A25B-AFEC-4147-AE3A-B554ED1C48FC}"/>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1F9AEE-87C0-E04B-877C-933AC48FA00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12047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EBB9-3E10-FB48-B7A9-A257C68F618D}"/>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B10A4EA-4A6A-D141-9907-CF0E9DAB9865}"/>
              </a:ext>
            </a:extLst>
          </p:cNvPr>
          <p:cNvSpPr>
            <a:spLocks noGrp="1"/>
          </p:cNvSpPr>
          <p:nvPr>
            <p:ph idx="1"/>
          </p:nvPr>
        </p:nvSpPr>
        <p:spPr/>
        <p:txBody>
          <a:bodyPr/>
          <a:lstStyle/>
          <a:p>
            <a:r>
              <a:rPr lang="en-US" dirty="0"/>
              <a:t>Transformers use the self-attention mechanism as building block</a:t>
            </a:r>
          </a:p>
          <a:p>
            <a:endParaRPr lang="en-US" dirty="0"/>
          </a:p>
        </p:txBody>
      </p:sp>
      <p:pic>
        <p:nvPicPr>
          <p:cNvPr id="5" name="Picture 4">
            <a:extLst>
              <a:ext uri="{FF2B5EF4-FFF2-40B4-BE49-F238E27FC236}">
                <a16:creationId xmlns:a16="http://schemas.microsoft.com/office/drawing/2014/main" id="{81A6BD4F-6313-0F41-90E6-BAA2D718C83E}"/>
              </a:ext>
            </a:extLst>
          </p:cNvPr>
          <p:cNvPicPr>
            <a:picLocks noChangeAspect="1"/>
          </p:cNvPicPr>
          <p:nvPr/>
        </p:nvPicPr>
        <p:blipFill>
          <a:blip r:embed="rId3"/>
          <a:stretch>
            <a:fillRect/>
          </a:stretch>
        </p:blipFill>
        <p:spPr>
          <a:xfrm>
            <a:off x="539552" y="2708920"/>
            <a:ext cx="7427111" cy="3168352"/>
          </a:xfrm>
          <a:prstGeom prst="rect">
            <a:avLst/>
          </a:prstGeom>
        </p:spPr>
      </p:pic>
      <p:sp>
        <p:nvSpPr>
          <p:cNvPr id="4" name="Footer Placeholder 3">
            <a:extLst>
              <a:ext uri="{FF2B5EF4-FFF2-40B4-BE49-F238E27FC236}">
                <a16:creationId xmlns:a16="http://schemas.microsoft.com/office/drawing/2014/main" id="{385FA50B-6349-E74E-AAFF-546E2AB496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5592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353-CB35-EF4E-A979-98284DFE4252}"/>
              </a:ext>
            </a:extLst>
          </p:cNvPr>
          <p:cNvSpPr>
            <a:spLocks noGrp="1"/>
          </p:cNvSpPr>
          <p:nvPr>
            <p:ph type="title"/>
          </p:nvPr>
        </p:nvSpPr>
        <p:spPr/>
        <p:txBody>
          <a:bodyPr/>
          <a:lstStyle/>
          <a:p>
            <a:r>
              <a:rPr lang="en-US" dirty="0"/>
              <a:t>Residual Connections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E2A8FE-6210-E243-9297-DD0846A3555C}"/>
                  </a:ext>
                </a:extLst>
              </p:cNvPr>
              <p:cNvSpPr>
                <a:spLocks noGrp="1"/>
              </p:cNvSpPr>
              <p:nvPr>
                <p:ph idx="1"/>
              </p:nvPr>
            </p:nvSpPr>
            <p:spPr/>
            <p:txBody>
              <a:bodyPr/>
              <a:lstStyle/>
              <a:p>
                <a:r>
                  <a:rPr lang="en-US" dirty="0"/>
                  <a:t>The inputs to the self-attention block are added to its output</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𝑥</m:t>
                      </m:r>
                      <m:r>
                        <a:rPr lang="en-US" b="0" i="1" smtClean="0">
                          <a:latin typeface="Cambria Math" panose="02040503050406030204" pitchFamily="18" charset="0"/>
                        </a:rPr>
                        <m:t>+</m:t>
                      </m:r>
                      <m:r>
                        <a:rPr lang="fr-CH" b="0" i="1" smtClean="0">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BE2A8FE-6210-E243-9297-DD0846A3555C}"/>
                  </a:ext>
                </a:extLst>
              </p:cNvPr>
              <p:cNvSpPr>
                <a:spLocks noGrp="1" noRot="1" noChangeAspect="1" noMove="1" noResize="1" noEditPoints="1" noAdjustHandles="1" noChangeArrowheads="1" noChangeShapeType="1" noTextEdit="1"/>
              </p:cNvSpPr>
              <p:nvPr>
                <p:ph idx="1"/>
              </p:nvPr>
            </p:nvSpPr>
            <p:spPr>
              <a:blipFill>
                <a:blip r:embed="rId3"/>
                <a:stretch>
                  <a:fillRect l="-1832" t="-1511" r="-1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E7B2C1A-05A2-6D41-B1DC-E2FFFF9C1B48}"/>
              </a:ext>
            </a:extLst>
          </p:cNvPr>
          <p:cNvPicPr>
            <a:picLocks noChangeAspect="1"/>
          </p:cNvPicPr>
          <p:nvPr/>
        </p:nvPicPr>
        <p:blipFill>
          <a:blip r:embed="rId4"/>
          <a:stretch>
            <a:fillRect/>
          </a:stretch>
        </p:blipFill>
        <p:spPr>
          <a:xfrm>
            <a:off x="1745533" y="2927514"/>
            <a:ext cx="4861745" cy="2073985"/>
          </a:xfrm>
          <a:prstGeom prst="rect">
            <a:avLst/>
          </a:prstGeom>
        </p:spPr>
      </p:pic>
      <p:sp>
        <p:nvSpPr>
          <p:cNvPr id="5" name="TextBox 4">
            <a:extLst>
              <a:ext uri="{FF2B5EF4-FFF2-40B4-BE49-F238E27FC236}">
                <a16:creationId xmlns:a16="http://schemas.microsoft.com/office/drawing/2014/main" id="{91127C03-2F78-7449-83DE-BCF189854F59}"/>
              </a:ext>
            </a:extLst>
          </p:cNvPr>
          <p:cNvSpPr txBox="1"/>
          <p:nvPr/>
        </p:nvSpPr>
        <p:spPr>
          <a:xfrm>
            <a:off x="3085382" y="5351473"/>
            <a:ext cx="2382192" cy="400110"/>
          </a:xfrm>
          <a:prstGeom prst="rect">
            <a:avLst/>
          </a:prstGeom>
          <a:noFill/>
        </p:spPr>
        <p:txBody>
          <a:bodyPr wrap="none" rtlCol="0">
            <a:spAutoFit/>
          </a:bodyPr>
          <a:lstStyle/>
          <a:p>
            <a:r>
              <a:rPr lang="en-US" sz="2000" dirty="0"/>
              <a:t>Residual connections</a:t>
            </a:r>
          </a:p>
        </p:txBody>
      </p:sp>
      <p:cxnSp>
        <p:nvCxnSpPr>
          <p:cNvPr id="7" name="Straight Connector 6">
            <a:extLst>
              <a:ext uri="{FF2B5EF4-FFF2-40B4-BE49-F238E27FC236}">
                <a16:creationId xmlns:a16="http://schemas.microsoft.com/office/drawing/2014/main" id="{0C29F5DF-2697-C64F-8B7D-50BD79FC2E6C}"/>
              </a:ext>
            </a:extLst>
          </p:cNvPr>
          <p:cNvCxnSpPr/>
          <p:nvPr/>
        </p:nvCxnSpPr>
        <p:spPr>
          <a:xfrm flipH="1" flipV="1">
            <a:off x="3325761" y="4691831"/>
            <a:ext cx="850645" cy="53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005C1-0689-584D-8C95-FC447CC19712}"/>
              </a:ext>
            </a:extLst>
          </p:cNvPr>
          <p:cNvCxnSpPr>
            <a:cxnSpLocks/>
          </p:cNvCxnSpPr>
          <p:nvPr/>
        </p:nvCxnSpPr>
        <p:spPr>
          <a:xfrm flipV="1">
            <a:off x="4176406" y="4691831"/>
            <a:ext cx="793801" cy="538316"/>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CED2D97-C038-2F45-A5A1-F0202CC5B2B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096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508F-20BC-7645-B662-A6FAB537F52C}"/>
              </a:ext>
            </a:extLst>
          </p:cNvPr>
          <p:cNvSpPr>
            <a:spLocks noGrp="1"/>
          </p:cNvSpPr>
          <p:nvPr>
            <p:ph type="title"/>
          </p:nvPr>
        </p:nvSpPr>
        <p:spPr/>
        <p:txBody>
          <a:bodyPr/>
          <a:lstStyle/>
          <a:p>
            <a:r>
              <a:rPr lang="en-US" dirty="0"/>
              <a:t>Layer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1142E-3AAA-064B-8E36-870D0028D828}"/>
                  </a:ext>
                </a:extLst>
              </p:cNvPr>
              <p:cNvSpPr>
                <a:spLocks noGrp="1"/>
              </p:cNvSpPr>
              <p:nvPr>
                <p:ph idx="1"/>
              </p:nvPr>
            </p:nvSpPr>
            <p:spPr/>
            <p:txBody>
              <a:bodyPr/>
              <a:lstStyle/>
              <a:p>
                <a:r>
                  <a:rPr lang="en-US" dirty="0"/>
                  <a:t>The outputs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oMath>
                </a14:m>
                <a:r>
                  <a:rPr lang="en-US" dirty="0"/>
                  <a:t> of the self-attention are normalized, i.e., centered around the mean and scaled by the standard deviation</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fr-CH" b="0" i="1" smtClean="0">
                                  <a:latin typeface="Cambria Math" panose="02040503050406030204" pitchFamily="18" charset="0"/>
                                </a:rPr>
                                <m:t>𝑦</m:t>
                              </m:r>
                            </m:e>
                          </m:acc>
                        </m:e>
                        <m:sub>
                          <m:r>
                            <a:rPr lang="fr-CH" b="0" i="1" smtClean="0">
                              <a:latin typeface="Cambria Math" panose="02040503050406030204" pitchFamily="18" charset="0"/>
                            </a:rPr>
                            <m:t>𝑖</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𝐸</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𝑦</m:t>
                              </m:r>
                            </m:e>
                            <m:sub>
                              <m:r>
                                <a:rPr lang="fr-CH" b="0" i="1" smtClean="0">
                                  <a:latin typeface="Cambria Math" panose="02040503050406030204" pitchFamily="18" charset="0"/>
                                </a:rPr>
                                <m:t>𝑖</m:t>
                              </m:r>
                            </m:sub>
                          </m:sSub>
                          <m:r>
                            <a:rPr lang="fr-CH" b="0" i="1" smtClean="0">
                              <a:latin typeface="Cambria Math" panose="02040503050406030204" pitchFamily="18" charset="0"/>
                            </a:rPr>
                            <m:t>]</m:t>
                          </m:r>
                        </m:num>
                        <m:den>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𝑉</m:t>
                              </m:r>
                              <m:d>
                                <m:dPr>
                                  <m:begChr m:val="["/>
                                  <m:endChr m:val="]"/>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𝑦</m:t>
                                      </m:r>
                                    </m:e>
                                    <m:sub>
                                      <m:r>
                                        <a:rPr lang="fr-CH" i="1">
                                          <a:latin typeface="Cambria Math" panose="02040503050406030204" pitchFamily="18" charset="0"/>
                                        </a:rPr>
                                        <m:t>𝑖</m:t>
                                      </m:r>
                                    </m:sub>
                                  </m:sSub>
                                </m:e>
                              </m:d>
                            </m:e>
                          </m:rad>
                        </m:den>
                      </m:f>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𝛽</m:t>
                      </m:r>
                    </m:oMath>
                  </m:oMathPara>
                </a14:m>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parameters that are learnt for each layer separately</a:t>
                </a:r>
              </a:p>
              <a:p>
                <a:endParaRPr lang="en-US" dirty="0"/>
              </a:p>
            </p:txBody>
          </p:sp>
        </mc:Choice>
        <mc:Fallback xmlns="">
          <p:sp>
            <p:nvSpPr>
              <p:cNvPr id="3" name="Content Placeholder 2">
                <a:extLst>
                  <a:ext uri="{FF2B5EF4-FFF2-40B4-BE49-F238E27FC236}">
                    <a16:creationId xmlns:a16="http://schemas.microsoft.com/office/drawing/2014/main" id="{F371142E-3AAA-064B-8E36-870D0028D828}"/>
                  </a:ext>
                </a:extLst>
              </p:cNvPr>
              <p:cNvSpPr>
                <a:spLocks noGrp="1" noRot="1" noChangeAspect="1" noMove="1" noResize="1" noEditPoints="1" noAdjustHandles="1" noChangeArrowheads="1" noChangeShapeType="1" noTextEdit="1"/>
              </p:cNvSpPr>
              <p:nvPr>
                <p:ph idx="1"/>
              </p:nvPr>
            </p:nvSpPr>
            <p:spPr>
              <a:blipFill>
                <a:blip r:embed="rId3"/>
                <a:stretch>
                  <a:fillRect l="-1832" t="-1511" r="-305" b="-17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2116DB6-0392-2C47-9E7E-E3728A955E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1020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6394-F79B-5047-B724-7DFFCB0007E0}"/>
              </a:ext>
            </a:extLst>
          </p:cNvPr>
          <p:cNvSpPr>
            <a:spLocks noGrp="1"/>
          </p:cNvSpPr>
          <p:nvPr>
            <p:ph type="title"/>
          </p:nvPr>
        </p:nvSpPr>
        <p:spPr/>
        <p:txBody>
          <a:bodyPr/>
          <a:lstStyle/>
          <a:p>
            <a:r>
              <a:rPr lang="en-US" dirty="0"/>
              <a:t>MLP – Multilayer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EFFEF-4D0F-E849-B87E-58E90A59011B}"/>
                  </a:ext>
                </a:extLst>
              </p:cNvPr>
              <p:cNvSpPr>
                <a:spLocks noGrp="1"/>
              </p:cNvSpPr>
              <p:nvPr>
                <p:ph idx="1"/>
              </p:nvPr>
            </p:nvSpPr>
            <p:spPr/>
            <p:txBody>
              <a:bodyPr/>
              <a:lstStyle/>
              <a:p>
                <a:r>
                  <a:rPr lang="en-US" dirty="0"/>
                  <a:t>To each normalized output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 MLP is applied </a:t>
                </a:r>
                <a:r>
                  <a:rPr lang="en-US" b="1" dirty="0"/>
                  <a:t>separately</a:t>
                </a:r>
                <a:endParaRPr lang="en-US" dirty="0"/>
              </a:p>
              <a:p>
                <a:pPr marL="457200" indent="-457200">
                  <a:buFont typeface="Arial" panose="020B0604020202020204" pitchFamily="34" charset="0"/>
                  <a:buChar char="•"/>
                </a:pPr>
                <a:r>
                  <a:rPr lang="en-US" dirty="0"/>
                  <a:t>A MLP is a simple neural network</a:t>
                </a:r>
              </a:p>
              <a:p>
                <a:pPr marL="457200" indent="-457200">
                  <a:buFont typeface="Arial" panose="020B0604020202020204" pitchFamily="34" charset="0"/>
                  <a:buChar char="•"/>
                </a:pPr>
                <a:r>
                  <a:rPr lang="en-US" dirty="0"/>
                  <a:t>The dimensions of the vectors processed in the MLP should be larger than </a:t>
                </a:r>
                <a14:m>
                  <m:oMath xmlns:m="http://schemas.openxmlformats.org/officeDocument/2006/math">
                    <m:r>
                      <a:rPr lang="en-US" i="1">
                        <a:latin typeface="Cambria Math" panose="02040503050406030204" pitchFamily="18" charset="0"/>
                      </a:rPr>
                      <m:t>𝑘</m:t>
                    </m:r>
                  </m:oMath>
                </a14:m>
                <a:endParaRPr lang="en-US" dirty="0"/>
              </a:p>
              <a:p>
                <a:pPr marL="457200" indent="-457200">
                  <a:buFont typeface="Arial" panose="020B0604020202020204" pitchFamily="34" charset="0"/>
                  <a:buChar char="•"/>
                </a:pPr>
                <a:r>
                  <a:rPr lang="en-US" dirty="0"/>
                  <a:t>After applying the MLP again a residual connection and layer normalization is applied</a:t>
                </a:r>
              </a:p>
            </p:txBody>
          </p:sp>
        </mc:Choice>
        <mc:Fallback xmlns="">
          <p:sp>
            <p:nvSpPr>
              <p:cNvPr id="3" name="Content Placeholder 2">
                <a:extLst>
                  <a:ext uri="{FF2B5EF4-FFF2-40B4-BE49-F238E27FC236}">
                    <a16:creationId xmlns:a16="http://schemas.microsoft.com/office/drawing/2014/main" id="{D68EFFEF-4D0F-E849-B87E-58E90A59011B}"/>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D59F4B0-FAC2-534F-9FB7-5D0BCE9DD97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1309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AE0-5CBA-0D42-B05A-1EB9B3D7DDE9}"/>
              </a:ext>
            </a:extLst>
          </p:cNvPr>
          <p:cNvSpPr>
            <a:spLocks noGrp="1"/>
          </p:cNvSpPr>
          <p:nvPr>
            <p:ph type="title"/>
          </p:nvPr>
        </p:nvSpPr>
        <p:spPr/>
        <p:txBody>
          <a:bodyPr/>
          <a:lstStyle/>
          <a:p>
            <a:r>
              <a:rPr lang="en-US" dirty="0"/>
              <a:t>Explaining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D7922A-E6B5-6348-A4C6-26FB00362442}"/>
                  </a:ext>
                </a:extLst>
              </p:cNvPr>
              <p:cNvSpPr>
                <a:spLocks noGrp="1"/>
              </p:cNvSpPr>
              <p:nvPr>
                <p:ph idx="1"/>
              </p:nvPr>
            </p:nvSpPr>
            <p:spPr/>
            <p:txBody>
              <a:bodyPr/>
              <a:lstStyle/>
              <a:p>
                <a:r>
                  <a:rPr lang="en-US" dirty="0"/>
                  <a:t>An MLP is one or more linear transformations, each followed by an activation function </a:t>
                </a:r>
                <a:br>
                  <a:rPr lang="en-US" dirty="0"/>
                </a:br>
                <a:r>
                  <a:rPr lang="en-US" dirty="0"/>
                  <a:t>(e.g., sigmoid, </a:t>
                </a:r>
                <a:r>
                  <a:rPr lang="en-US" dirty="0" err="1"/>
                  <a:t>ReLu</a:t>
                </a:r>
                <a:r>
                  <a:rPr lang="en-US" dirty="0"/>
                  <a:t>, tanh)</a:t>
                </a:r>
              </a:p>
              <a:p>
                <a:pPr marL="457200" indent="-457200">
                  <a:buFont typeface="Arial" panose="020B0604020202020204" pitchFamily="34" charset="0"/>
                  <a:buChar char="•"/>
                </a:pPr>
                <a:r>
                  <a:rPr lang="en-US" sz="2800" dirty="0"/>
                  <a:t>Given an input vector </a:t>
                </a:r>
                <a14:m>
                  <m:oMath xmlns:m="http://schemas.openxmlformats.org/officeDocument/2006/math">
                    <m:r>
                      <a:rPr lang="fr-CH" sz="2800" i="1">
                        <a:latin typeface="Cambria Math" panose="02040503050406030204" pitchFamily="18" charset="0"/>
                      </a:rPr>
                      <m:t>𝑥</m:t>
                    </m:r>
                  </m:oMath>
                </a14:m>
                <a:r>
                  <a:rPr lang="en-US" sz="2800" dirty="0"/>
                  <a:t>, a weight matrix </a:t>
                </a:r>
                <a14:m>
                  <m:oMath xmlns:m="http://schemas.openxmlformats.org/officeDocument/2006/math">
                    <m:r>
                      <a:rPr lang="fr-CH" sz="2800" i="1">
                        <a:latin typeface="Cambria Math" panose="02040503050406030204" pitchFamily="18" charset="0"/>
                      </a:rPr>
                      <m:t>𝑊</m:t>
                    </m:r>
                  </m:oMath>
                </a14:m>
                <a:r>
                  <a:rPr lang="en-US" sz="2800" dirty="0"/>
                  <a:t>, and a bias vector </a:t>
                </a:r>
                <a14:m>
                  <m:oMath xmlns:m="http://schemas.openxmlformats.org/officeDocument/2006/math">
                    <m:r>
                      <a:rPr lang="fr-CH" sz="2800" i="1">
                        <a:latin typeface="Cambria Math" panose="02040503050406030204" pitchFamily="18" charset="0"/>
                      </a:rPr>
                      <m:t>𝑏</m:t>
                    </m:r>
                  </m:oMath>
                </a14:m>
                <a:r>
                  <a:rPr lang="en-US" sz="2800" dirty="0"/>
                  <a:t>, the output of a single layer of a MLP is computed as</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rPr>
                        <m:t>𝑦</m:t>
                      </m:r>
                      <m:r>
                        <a:rPr lang="fr-CH" sz="2800" b="0" i="1" smtClean="0">
                          <a:latin typeface="Cambria Math" panose="02040503050406030204" pitchFamily="18" charset="0"/>
                        </a:rPr>
                        <m:t>=</m:t>
                      </m:r>
                      <m:r>
                        <a:rPr lang="fr-CH" sz="2800" b="0" i="1" smtClean="0">
                          <a:latin typeface="Cambria Math" panose="02040503050406030204" pitchFamily="18" charset="0"/>
                        </a:rPr>
                        <m:t>𝑠𝑖𝑔𝑚𝑜𝑖𝑑</m:t>
                      </m:r>
                      <m:r>
                        <a:rPr lang="fr-CH" sz="2800" b="0" i="1" smtClean="0">
                          <a:latin typeface="Cambria Math" panose="02040503050406030204" pitchFamily="18" charset="0"/>
                        </a:rPr>
                        <m:t>(</m:t>
                      </m:r>
                      <m:r>
                        <a:rPr lang="fr-CH" sz="2800" b="0" i="1" smtClean="0">
                          <a:latin typeface="Cambria Math" panose="02040503050406030204" pitchFamily="18" charset="0"/>
                        </a:rPr>
                        <m:t>𝑊𝑥</m:t>
                      </m:r>
                      <m:r>
                        <a:rPr lang="fr-CH" sz="2800" b="0" i="1" smtClean="0">
                          <a:latin typeface="Cambria Math" panose="02040503050406030204" pitchFamily="18" charset="0"/>
                        </a:rPr>
                        <m:t>+</m:t>
                      </m:r>
                      <m:r>
                        <a:rPr lang="fr-CH" sz="2800" b="0" i="1" smtClean="0">
                          <a:latin typeface="Cambria Math" panose="02040503050406030204" pitchFamily="18" charset="0"/>
                        </a:rPr>
                        <m:t>𝑏</m:t>
                      </m:r>
                      <m:r>
                        <a:rPr lang="fr-CH" sz="2800" b="0" i="1" smtClean="0">
                          <a:latin typeface="Cambria Math" panose="02040503050406030204" pitchFamily="18" charset="0"/>
                        </a:rPr>
                        <m:t>)</m:t>
                      </m:r>
                    </m:oMath>
                  </m:oMathPara>
                </a14:m>
                <a:endParaRPr lang="en-US" sz="2800" dirty="0"/>
              </a:p>
              <a:p>
                <a:pPr marL="457200" indent="-457200">
                  <a:buFont typeface="Arial" panose="020B0604020202020204" pitchFamily="34" charset="0"/>
                  <a:buChar char="•"/>
                </a:pPr>
                <a:r>
                  <a:rPr lang="en-US" sz="2800" dirty="0"/>
                  <a:t>the activation function is applied to each component of the vector</a:t>
                </a:r>
              </a:p>
            </p:txBody>
          </p:sp>
        </mc:Choice>
        <mc:Fallback xmlns="">
          <p:sp>
            <p:nvSpPr>
              <p:cNvPr id="3" name="Content Placeholder 2">
                <a:extLst>
                  <a:ext uri="{FF2B5EF4-FFF2-40B4-BE49-F238E27FC236}">
                    <a16:creationId xmlns:a16="http://schemas.microsoft.com/office/drawing/2014/main" id="{4DD7922A-E6B5-6348-A4C6-26FB00362442}"/>
                  </a:ext>
                </a:extLst>
              </p:cNvPr>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A135762-E528-1141-9EB2-C1CFC2CCBA1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21586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B743-7A30-3F42-83EB-D369C889F41E}"/>
              </a:ext>
            </a:extLst>
          </p:cNvPr>
          <p:cNvSpPr>
            <a:spLocks noGrp="1"/>
          </p:cNvSpPr>
          <p:nvPr>
            <p:ph type="title"/>
          </p:nvPr>
        </p:nvSpPr>
        <p:spPr/>
        <p:txBody>
          <a:bodyPr/>
          <a:lstStyle/>
          <a:p>
            <a:r>
              <a:rPr lang="en-US" dirty="0"/>
              <a:t>Position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7F691-6B56-3041-94A9-51E43C53C82D}"/>
                  </a:ext>
                </a:extLst>
              </p:cNvPr>
              <p:cNvSpPr>
                <a:spLocks noGrp="1"/>
              </p:cNvSpPr>
              <p:nvPr>
                <p:ph idx="1"/>
              </p:nvPr>
            </p:nvSpPr>
            <p:spPr/>
            <p:txBody>
              <a:bodyPr/>
              <a:lstStyle/>
              <a:p>
                <a:r>
                  <a:rPr lang="en-US" sz="2800" dirty="0"/>
                  <a:t>So far the transformer does not consider what is the order of words</a:t>
                </a:r>
              </a:p>
              <a:p>
                <a:pPr lvl="1"/>
                <a:r>
                  <a:rPr lang="en-US" sz="2400" dirty="0"/>
                  <a:t>The outputs are invariant to permutations of the inputs</a:t>
                </a:r>
              </a:p>
              <a:p>
                <a:endParaRPr lang="en-US" sz="2800" dirty="0"/>
              </a:p>
              <a:p>
                <a:r>
                  <a:rPr lang="en-US" sz="2800" dirty="0"/>
                  <a:t>Create a second vector of dimension </a:t>
                </a:r>
                <a14:m>
                  <m:oMath xmlns:m="http://schemas.openxmlformats.org/officeDocument/2006/math">
                    <m:r>
                      <a:rPr lang="en-US" sz="2800" i="1">
                        <a:latin typeface="Cambria Math" panose="02040503050406030204" pitchFamily="18" charset="0"/>
                      </a:rPr>
                      <m:t>𝑘</m:t>
                    </m:r>
                  </m:oMath>
                </a14:m>
                <a:r>
                  <a:rPr lang="en-US" sz="2800" dirty="0"/>
                  <a:t>, that represents the position of the word: position embeddings</a:t>
                </a:r>
              </a:p>
              <a:p>
                <a:pPr lvl="1"/>
                <a:r>
                  <a:rPr lang="en-US" sz="2400" dirty="0">
                    <a:solidFill>
                      <a:srgbClr val="000000"/>
                    </a:solidFill>
                  </a:rPr>
                  <a:t>For each position </a:t>
                </a:r>
                <a14:m>
                  <m:oMath xmlns:m="http://schemas.openxmlformats.org/officeDocument/2006/math">
                    <m:r>
                      <a:rPr lang="en-US" sz="2400" i="1" dirty="0" smtClean="0">
                        <a:solidFill>
                          <a:srgbClr val="000000"/>
                        </a:solidFill>
                        <a:latin typeface="Cambria Math" panose="02040503050406030204" pitchFamily="18" charset="0"/>
                      </a:rPr>
                      <m:t>𝑖</m:t>
                    </m:r>
                  </m:oMath>
                </a14:m>
                <a:r>
                  <a:rPr lang="en-US" sz="2400" dirty="0">
                    <a:solidFill>
                      <a:srgbClr val="000000"/>
                    </a:solidFill>
                  </a:rPr>
                  <a:t>, create a position vector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fr-CH" sz="2400" b="0" i="1" smtClean="0">
                            <a:solidFill>
                              <a:srgbClr val="000000"/>
                            </a:solidFill>
                            <a:latin typeface="Cambria Math" panose="02040503050406030204" pitchFamily="18" charset="0"/>
                          </a:rPr>
                          <m:t>𝑣</m:t>
                        </m:r>
                      </m:e>
                      <m:sub>
                        <m:r>
                          <a:rPr lang="fr-CH" sz="2400" b="0" i="1" smtClean="0">
                            <a:solidFill>
                              <a:srgbClr val="000000"/>
                            </a:solidFill>
                            <a:latin typeface="Cambria Math" panose="02040503050406030204" pitchFamily="18" charset="0"/>
                          </a:rPr>
                          <m:t>𝑖</m:t>
                        </m:r>
                      </m:sub>
                    </m:sSub>
                  </m:oMath>
                </a14:m>
                <a:endParaRPr lang="en-US" sz="2400" dirty="0">
                  <a:solidFill>
                    <a:srgbClr val="000000"/>
                  </a:solidFill>
                </a:endParaRPr>
              </a:p>
              <a:p>
                <a:pPr lvl="1"/>
                <a:r>
                  <a:rPr lang="en-US" sz="2400" dirty="0">
                    <a:solidFill>
                      <a:srgbClr val="000000"/>
                    </a:solidFill>
                  </a:rPr>
                  <a:t>To each word vector </a:t>
                </a:r>
                <a14:m>
                  <m:oMath xmlns:m="http://schemas.openxmlformats.org/officeDocument/2006/math">
                    <m:sSub>
                      <m:sSubPr>
                        <m:ctrlPr>
                          <a:rPr lang="fr-CH" sz="2400" i="1">
                            <a:latin typeface="Cambria Math" panose="02040503050406030204" pitchFamily="18" charset="0"/>
                          </a:rPr>
                        </m:ctrlPr>
                      </m:sSubPr>
                      <m:e>
                        <m:r>
                          <a:rPr lang="fr-CH" sz="2400" b="0" i="1" smtClean="0">
                            <a:latin typeface="Cambria Math" panose="02040503050406030204" pitchFamily="18" charset="0"/>
                          </a:rPr>
                          <m:t>𝑥</m:t>
                        </m:r>
                      </m:e>
                      <m:sub>
                        <m:r>
                          <a:rPr lang="fr-CH" sz="2400" i="1">
                            <a:latin typeface="Cambria Math" panose="02040503050406030204" pitchFamily="18" charset="0"/>
                          </a:rPr>
                          <m:t>𝑖</m:t>
                        </m:r>
                      </m:sub>
                    </m:sSub>
                    <m:r>
                      <a:rPr lang="fr-CH" sz="2400" i="1">
                        <a:latin typeface="Cambria Math" panose="02040503050406030204" pitchFamily="18" charset="0"/>
                      </a:rPr>
                      <m:t> </m:t>
                    </m:r>
                  </m:oMath>
                </a14:m>
                <a:r>
                  <a:rPr lang="en-US" sz="2400" dirty="0">
                    <a:solidFill>
                      <a:srgbClr val="000000"/>
                    </a:solidFill>
                  </a:rPr>
                  <a:t>append the position vector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𝑣</m:t>
                        </m:r>
                      </m:e>
                      <m:sub>
                        <m:r>
                          <a:rPr lang="fr-CH" sz="2400" i="1">
                            <a:solidFill>
                              <a:srgbClr val="000000"/>
                            </a:solidFill>
                            <a:latin typeface="Cambria Math" panose="02040503050406030204" pitchFamily="18" charset="0"/>
                          </a:rPr>
                          <m:t>𝑖</m:t>
                        </m:r>
                      </m:sub>
                    </m:sSub>
                  </m:oMath>
                </a14:m>
                <a:r>
                  <a:rPr lang="en-US" sz="2400" dirty="0">
                    <a:solidFill>
                      <a:srgbClr val="000000"/>
                    </a:solidFill>
                  </a:rPr>
                  <a:t> corresponding to its position in the input sequence</a:t>
                </a:r>
              </a:p>
              <a:p>
                <a:pPr marL="1200150" lvl="1" indent="-457200">
                  <a:buFont typeface="Arial" panose="020B0604020202020204" pitchFamily="34" charset="0"/>
                  <a:buChar char="•"/>
                </a:pPr>
                <a:endParaRPr lang="en-US" sz="2400" dirty="0"/>
              </a:p>
              <a:p>
                <a:pPr lvl="1"/>
                <a:endParaRPr lang="en-US" sz="2400" dirty="0"/>
              </a:p>
            </p:txBody>
          </p:sp>
        </mc:Choice>
        <mc:Fallback xmlns="">
          <p:sp>
            <p:nvSpPr>
              <p:cNvPr id="3" name="Content Placeholder 2">
                <a:extLst>
                  <a:ext uri="{FF2B5EF4-FFF2-40B4-BE49-F238E27FC236}">
                    <a16:creationId xmlns:a16="http://schemas.microsoft.com/office/drawing/2014/main" id="{3F57F691-6B56-3041-94A9-51E43C53C82D}"/>
                  </a:ext>
                </a:extLst>
              </p:cNvPr>
              <p:cNvSpPr>
                <a:spLocks noGrp="1" noRot="1" noChangeAspect="1" noMove="1" noResize="1" noEditPoints="1" noAdjustHandles="1" noChangeArrowheads="1" noChangeShapeType="1" noTextEdit="1"/>
              </p:cNvSpPr>
              <p:nvPr>
                <p:ph idx="1"/>
              </p:nvPr>
            </p:nvSpPr>
            <p:spPr>
              <a:blipFill>
                <a:blip r:embed="rId3"/>
                <a:stretch>
                  <a:fillRect l="-1374" t="-1259" r="-1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01F6C8E-15BA-484D-B008-5B5050E2D9E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43583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C5C-9D79-084B-A3C9-F3EB5EA8F7DF}"/>
              </a:ext>
            </a:extLst>
          </p:cNvPr>
          <p:cNvSpPr>
            <a:spLocks noGrp="1"/>
          </p:cNvSpPr>
          <p:nvPr>
            <p:ph type="title"/>
          </p:nvPr>
        </p:nvSpPr>
        <p:spPr/>
        <p:txBody>
          <a:bodyPr/>
          <a:lstStyle/>
          <a:p>
            <a:r>
              <a:rPr lang="en-US" dirty="0"/>
              <a:t>Input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FCE03-A3F8-2745-B1F0-558A060ECF33}"/>
                  </a:ext>
                </a:extLst>
              </p:cNvPr>
              <p:cNvSpPr>
                <a:spLocks noGrp="1"/>
              </p:cNvSpPr>
              <p:nvPr>
                <p:ph idx="1"/>
              </p:nvPr>
            </p:nvSpPr>
            <p:spPr/>
            <p:txBody>
              <a:bodyPr/>
              <a:lstStyle/>
              <a:p>
                <a:r>
                  <a:rPr lang="en-US" dirty="0"/>
                  <a:t>For transformers a fixed length s of the input is assumed</a:t>
                </a:r>
              </a:p>
              <a:p>
                <a:pPr marL="457200" indent="-457200">
                  <a:buFontTx/>
                  <a:buChar char="-"/>
                </a:pPr>
                <a:r>
                  <a:rPr lang="en-US" dirty="0"/>
                  <a:t>Maximal length of a sentence</a:t>
                </a:r>
              </a:p>
              <a:p>
                <a:pPr marL="457200" indent="-457200">
                  <a:buFontTx/>
                  <a:buChar char="-"/>
                </a:pPr>
                <a:r>
                  <a:rPr lang="en-US" dirty="0"/>
                  <a:t>Position vectors </a:t>
                </a:r>
                <a14:m>
                  <m:oMath xmlns:m="http://schemas.openxmlformats.org/officeDocument/2006/math">
                    <m:sSub>
                      <m:sSubPr>
                        <m:ctrlPr>
                          <a:rPr lang="en-US"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𝑣</m:t>
                        </m:r>
                      </m:e>
                      <m:sub>
                        <m:r>
                          <a:rPr lang="fr-CH" b="0" i="1" smtClean="0">
                            <a:solidFill>
                              <a:srgbClr val="000000"/>
                            </a:solidFill>
                            <a:latin typeface="Cambria Math" panose="02040503050406030204" pitchFamily="18" charset="0"/>
                          </a:rPr>
                          <m:t>1</m:t>
                        </m:r>
                      </m:sub>
                    </m:sSub>
                    <m:r>
                      <a:rPr lang="fr-CH" b="0" i="0"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fr-CH" i="1">
                            <a:solidFill>
                              <a:srgbClr val="000000"/>
                            </a:solidFill>
                            <a:latin typeface="Cambria Math" panose="02040503050406030204" pitchFamily="18" charset="0"/>
                          </a:rPr>
                          <m:t>𝑣</m:t>
                        </m:r>
                      </m:e>
                      <m:sub>
                        <m:r>
                          <a:rPr lang="fr-CH" b="0" i="1" smtClean="0">
                            <a:solidFill>
                              <a:srgbClr val="000000"/>
                            </a:solidFill>
                            <a:latin typeface="Cambria Math" panose="02040503050406030204" pitchFamily="18" charset="0"/>
                          </a:rPr>
                          <m:t>𝑠</m:t>
                        </m:r>
                      </m:sub>
                    </m:sSub>
                  </m:oMath>
                </a14:m>
                <a:endParaRPr lang="en-US" dirty="0"/>
              </a:p>
              <a:p>
                <a:endParaRPr lang="en-US" dirty="0"/>
              </a:p>
              <a:p>
                <a:r>
                  <a:rPr lang="en-US" dirty="0"/>
                  <a:t>For training, the transformer needs to see inputs of maximal length, otherwise it cannot learn the weights for higher positions!</a:t>
                </a:r>
              </a:p>
            </p:txBody>
          </p:sp>
        </mc:Choice>
        <mc:Fallback xmlns="">
          <p:sp>
            <p:nvSpPr>
              <p:cNvPr id="3" name="Content Placeholder 2">
                <a:extLst>
                  <a:ext uri="{FF2B5EF4-FFF2-40B4-BE49-F238E27FC236}">
                    <a16:creationId xmlns:a16="http://schemas.microsoft.com/office/drawing/2014/main" id="{2B0FCE03-A3F8-2745-B1F0-558A060ECF33}"/>
                  </a:ext>
                </a:extLst>
              </p:cNvPr>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EA6C842-E449-D54D-A713-68DC1E3EB3C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6982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EE22-7BA8-0C42-ADCB-316CDF59D002}"/>
              </a:ext>
            </a:extLst>
          </p:cNvPr>
          <p:cNvSpPr>
            <a:spLocks noGrp="1"/>
          </p:cNvSpPr>
          <p:nvPr>
            <p:ph type="title"/>
          </p:nvPr>
        </p:nvSpPr>
        <p:spPr/>
        <p:txBody>
          <a:bodyPr/>
          <a:lstStyle/>
          <a:p>
            <a:r>
              <a:rPr lang="en-US" dirty="0"/>
              <a:t>Classification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A47422-54C5-9D43-83BF-2DF6921F97C6}"/>
                  </a:ext>
                </a:extLst>
              </p:cNvPr>
              <p:cNvSpPr>
                <a:spLocks noGrp="1"/>
              </p:cNvSpPr>
              <p:nvPr>
                <p:ph idx="1"/>
              </p:nvPr>
            </p:nvSpPr>
            <p:spPr/>
            <p:txBody>
              <a:bodyPr/>
              <a:lstStyle/>
              <a:p>
                <a:r>
                  <a:rPr lang="en-US" sz="2800" dirty="0"/>
                  <a:t>If the task is text classification, the output of the transformer network is further processed</a:t>
                </a:r>
              </a:p>
              <a:p>
                <a:pPr marL="457200" indent="-457200">
                  <a:buFont typeface="Arial" panose="020B0604020202020204" pitchFamily="34" charset="0"/>
                  <a:buChar char="•"/>
                </a:pPr>
                <a:r>
                  <a:rPr lang="en-US" sz="2800" dirty="0"/>
                  <a:t>Average all the outputs</a:t>
                </a:r>
              </a:p>
              <a:p>
                <a:pPr marL="457200" indent="-457200">
                  <a:buFont typeface="Arial" panose="020B0604020202020204" pitchFamily="34" charset="0"/>
                  <a:buChar char="•"/>
                </a:pPr>
                <a:r>
                  <a:rPr lang="en-US" sz="2800" dirty="0"/>
                  <a:t>Project from dimension </a:t>
                </a:r>
                <a14:m>
                  <m:oMath xmlns:m="http://schemas.openxmlformats.org/officeDocument/2006/math">
                    <m:r>
                      <a:rPr lang="en-US" sz="2800" i="1">
                        <a:latin typeface="Cambria Math" panose="02040503050406030204" pitchFamily="18" charset="0"/>
                      </a:rPr>
                      <m:t>𝑘</m:t>
                    </m:r>
                  </m:oMath>
                </a14:m>
                <a:r>
                  <a:rPr lang="en-US" sz="2800" dirty="0"/>
                  <a:t> to the dimension </a:t>
                </a:r>
                <a14:m>
                  <m:oMath xmlns:m="http://schemas.openxmlformats.org/officeDocument/2006/math">
                    <m:r>
                      <a:rPr lang="en-US" sz="2800" b="0" i="1" smtClean="0">
                        <a:latin typeface="Cambria Math" panose="02040503050406030204" pitchFamily="18" charset="0"/>
                      </a:rPr>
                      <m:t>𝑙</m:t>
                    </m:r>
                  </m:oMath>
                </a14:m>
                <a:r>
                  <a:rPr lang="en-US" sz="2800" dirty="0"/>
                  <a:t>, the number of labels</a:t>
                </a:r>
              </a:p>
              <a:p>
                <a:pPr marL="457200" indent="-457200">
                  <a:buFont typeface="Arial" panose="020B0604020202020204" pitchFamily="34" charset="0"/>
                  <a:buChar char="•"/>
                </a:pPr>
                <a:r>
                  <a:rPr lang="en-US" sz="2800" dirty="0"/>
                  <a:t>Apply a </a:t>
                </a:r>
                <a:r>
                  <a:rPr lang="en-US" sz="2800" dirty="0" err="1"/>
                  <a:t>softmax</a:t>
                </a:r>
                <a:r>
                  <a:rPr lang="en-US" sz="2800" dirty="0"/>
                  <a:t> function</a:t>
                </a:r>
              </a:p>
              <a:p>
                <a:r>
                  <a:rPr lang="en-US" sz="2800" dirty="0"/>
                  <a:t>The loss function is obtained by comparing the processed output to the labels from the training data</a:t>
                </a:r>
              </a:p>
              <a:p>
                <a:endParaRPr lang="en-US" sz="2800" dirty="0"/>
              </a:p>
              <a:p>
                <a:r>
                  <a:rPr lang="en-US" sz="2800" dirty="0"/>
                  <a:t>This completes the classifier</a:t>
                </a:r>
              </a:p>
            </p:txBody>
          </p:sp>
        </mc:Choice>
        <mc:Fallback xmlns="">
          <p:sp>
            <p:nvSpPr>
              <p:cNvPr id="3" name="Content Placeholder 2">
                <a:extLst>
                  <a:ext uri="{FF2B5EF4-FFF2-40B4-BE49-F238E27FC236}">
                    <a16:creationId xmlns:a16="http://schemas.microsoft.com/office/drawing/2014/main" id="{DFA47422-54C5-9D43-83BF-2DF6921F97C6}"/>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15449C2-5F83-9C41-BA6E-7B271E0F256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57737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3283-1408-354B-B533-BA0FA3F128C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BB62D487-6B4C-A64E-A296-4659FA5EF130}"/>
              </a:ext>
            </a:extLst>
          </p:cNvPr>
          <p:cNvSpPr>
            <a:spLocks noGrp="1"/>
          </p:cNvSpPr>
          <p:nvPr>
            <p:ph idx="1"/>
          </p:nvPr>
        </p:nvSpPr>
        <p:spPr/>
        <p:txBody>
          <a:bodyPr/>
          <a:lstStyle/>
          <a:p>
            <a:r>
              <a:rPr lang="en-US" dirty="0"/>
              <a:t>The transformer blocks are combined to perform a task, e.g., classification</a:t>
            </a:r>
          </a:p>
        </p:txBody>
      </p:sp>
      <p:pic>
        <p:nvPicPr>
          <p:cNvPr id="5" name="Picture 4">
            <a:extLst>
              <a:ext uri="{FF2B5EF4-FFF2-40B4-BE49-F238E27FC236}">
                <a16:creationId xmlns:a16="http://schemas.microsoft.com/office/drawing/2014/main" id="{DD9E5C8C-3383-194A-BED5-3258BCD236CF}"/>
              </a:ext>
            </a:extLst>
          </p:cNvPr>
          <p:cNvPicPr>
            <a:picLocks noChangeAspect="1"/>
          </p:cNvPicPr>
          <p:nvPr/>
        </p:nvPicPr>
        <p:blipFill>
          <a:blip r:embed="rId3"/>
          <a:stretch>
            <a:fillRect/>
          </a:stretch>
        </p:blipFill>
        <p:spPr>
          <a:xfrm>
            <a:off x="667828" y="2708920"/>
            <a:ext cx="7817360" cy="3212335"/>
          </a:xfrm>
          <a:prstGeom prst="rect">
            <a:avLst/>
          </a:prstGeom>
        </p:spPr>
      </p:pic>
      <p:sp>
        <p:nvSpPr>
          <p:cNvPr id="4" name="Footer Placeholder 3">
            <a:extLst>
              <a:ext uri="{FF2B5EF4-FFF2-40B4-BE49-F238E27FC236}">
                <a16:creationId xmlns:a16="http://schemas.microsoft.com/office/drawing/2014/main" id="{F84FBABD-FDD5-C148-B122-FBE6EF434B7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11805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DE7-91EA-0644-8697-CF1A386CD69A}"/>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2C3250EE-7699-8D4B-B4FA-49D5099131F4}"/>
              </a:ext>
            </a:extLst>
          </p:cNvPr>
          <p:cNvSpPr>
            <a:spLocks noGrp="1"/>
          </p:cNvSpPr>
          <p:nvPr>
            <p:ph idx="1"/>
          </p:nvPr>
        </p:nvSpPr>
        <p:spPr/>
        <p:txBody>
          <a:bodyPr/>
          <a:lstStyle/>
          <a:p>
            <a:r>
              <a:rPr lang="en-US" dirty="0"/>
              <a:t>In general transformer networks are not trained from scratch, but built on top of pretrained networks (</a:t>
            </a:r>
            <a:r>
              <a:rPr lang="en-US" b="1" dirty="0"/>
              <a:t>transfer learning</a:t>
            </a:r>
            <a:r>
              <a:rPr lang="en-US" dirty="0"/>
              <a:t>)</a:t>
            </a:r>
          </a:p>
          <a:p>
            <a:endParaRPr lang="en-US" dirty="0"/>
          </a:p>
          <a:p>
            <a:r>
              <a:rPr lang="en-US" dirty="0"/>
              <a:t>For a given task the network or part of it can be retrained</a:t>
            </a:r>
          </a:p>
        </p:txBody>
      </p:sp>
      <p:sp>
        <p:nvSpPr>
          <p:cNvPr id="4" name="Footer Placeholder 3">
            <a:extLst>
              <a:ext uri="{FF2B5EF4-FFF2-40B4-BE49-F238E27FC236}">
                <a16:creationId xmlns:a16="http://schemas.microsoft.com/office/drawing/2014/main" id="{3C2775E6-AA47-734D-B3B8-EC4E894C3CE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9981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BDDC-E6CF-1B48-9249-8CA7003CF16A}"/>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63B4D64A-5C46-2348-9A86-4746AF1D4F75}"/>
              </a:ext>
            </a:extLst>
          </p:cNvPr>
          <p:cNvSpPr>
            <a:spLocks noGrp="1"/>
          </p:cNvSpPr>
          <p:nvPr>
            <p:ph idx="1"/>
          </p:nvPr>
        </p:nvSpPr>
        <p:spPr/>
        <p:txBody>
          <a:bodyPr/>
          <a:lstStyle/>
          <a:p>
            <a:r>
              <a:rPr lang="en-US" sz="2400" dirty="0"/>
              <a:t>For the sake of time, we have been ignoring a number of aspects</a:t>
            </a:r>
          </a:p>
          <a:p>
            <a:pPr marL="457200" indent="-457200">
              <a:buFont typeface="Arial" panose="020B0604020202020204" pitchFamily="34" charset="0"/>
              <a:buChar char="•"/>
            </a:pPr>
            <a:r>
              <a:rPr lang="en-US" sz="2400" dirty="0"/>
              <a:t>Some standard ways of training (e.g., masking)</a:t>
            </a:r>
          </a:p>
          <a:p>
            <a:pPr marL="457200" indent="-457200">
              <a:buFont typeface="Arial" panose="020B0604020202020204" pitchFamily="34" charset="0"/>
              <a:buChar char="•"/>
            </a:pPr>
            <a:r>
              <a:rPr lang="en-US" sz="2400" dirty="0"/>
              <a:t>Use of special [CLS] token for sentence representation</a:t>
            </a:r>
          </a:p>
          <a:p>
            <a:pPr marL="457200" indent="-457200">
              <a:buFont typeface="Arial" panose="020B0604020202020204" pitchFamily="34" charset="0"/>
              <a:buChar char="•"/>
            </a:pPr>
            <a:r>
              <a:rPr lang="en-US" sz="2400" dirty="0"/>
              <a:t>Application for some standard NLP tasks (</a:t>
            </a:r>
            <a:r>
              <a:rPr lang="en-US" sz="2400" dirty="0" err="1"/>
              <a:t>e.g</a:t>
            </a:r>
            <a:r>
              <a:rPr lang="en-US" sz="2400" dirty="0"/>
              <a:t>, translation)</a:t>
            </a:r>
          </a:p>
          <a:p>
            <a:pPr marL="457200" indent="-457200">
              <a:buFont typeface="Arial" panose="020B0604020202020204" pitchFamily="34" charset="0"/>
              <a:buChar char="•"/>
            </a:pPr>
            <a:r>
              <a:rPr lang="en-US" sz="2400" dirty="0"/>
              <a:t>Details of backpropagation in training (e.g., done by </a:t>
            </a:r>
            <a:r>
              <a:rPr lang="en-US" sz="2400" dirty="0" err="1"/>
              <a:t>pytorch</a:t>
            </a:r>
            <a:r>
              <a:rPr lang="en-US" sz="2400" dirty="0"/>
              <a:t>)</a:t>
            </a:r>
          </a:p>
          <a:p>
            <a:pPr marL="457200" indent="-457200">
              <a:buFont typeface="Arial" panose="020B0604020202020204" pitchFamily="34" charset="0"/>
              <a:buChar char="•"/>
            </a:pPr>
            <a:r>
              <a:rPr lang="en-US" sz="2400" dirty="0"/>
              <a:t>Detailed motivation of technical choices in the architecture based on empirics in NN, e.g., that help to speed up convergence</a:t>
            </a:r>
          </a:p>
          <a:p>
            <a:pPr marL="457200" indent="-457200">
              <a:buFont typeface="Arial" panose="020B0604020202020204" pitchFamily="34" charset="0"/>
              <a:buChar char="•"/>
            </a:pPr>
            <a:r>
              <a:rPr lang="en-US" sz="2400" dirty="0"/>
              <a:t>The use of Byte-Pair-Encoding tokenizers</a:t>
            </a:r>
          </a:p>
        </p:txBody>
      </p:sp>
      <p:sp>
        <p:nvSpPr>
          <p:cNvPr id="4" name="Footer Placeholder 3">
            <a:extLst>
              <a:ext uri="{FF2B5EF4-FFF2-40B4-BE49-F238E27FC236}">
                <a16:creationId xmlns:a16="http://schemas.microsoft.com/office/drawing/2014/main" id="{C958DE1A-A409-0247-AB69-A0E998D6BF4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83873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sz="2800" dirty="0"/>
              <a:t>Widely studied problem with many applications</a:t>
            </a:r>
          </a:p>
          <a:p>
            <a:pPr marL="457200" indent="-457200">
              <a:buFont typeface="Arial" charset="0"/>
              <a:buChar char="•"/>
            </a:pPr>
            <a:r>
              <a:rPr lang="en-US" sz="2800" dirty="0"/>
              <a:t>Spam filtering, Sentiment Analysis, Document Search</a:t>
            </a:r>
          </a:p>
          <a:p>
            <a:pPr marL="457200" indent="-457200">
              <a:buFont typeface="Arial" charset="0"/>
              <a:buChar char="•"/>
            </a:pPr>
            <a:r>
              <a:rPr lang="en-US" sz="2800" dirty="0"/>
              <a:t>Increasing interest</a:t>
            </a:r>
          </a:p>
          <a:p>
            <a:pPr marL="1200150" lvl="1" indent="-457200">
              <a:buFont typeface="Arial" charset="0"/>
              <a:buChar char="•"/>
            </a:pPr>
            <a:r>
              <a:rPr lang="en-US" sz="2400" dirty="0"/>
              <a:t>Powerful methods using very large corpuses</a:t>
            </a:r>
          </a:p>
          <a:p>
            <a:pPr marL="1200150" lvl="1" indent="-457200">
              <a:buFont typeface="Arial" charset="0"/>
              <a:buChar char="•"/>
            </a:pPr>
            <a:r>
              <a:rPr lang="en-US" sz="2400" dirty="0"/>
              <a:t>Information filtering on the Internet</a:t>
            </a:r>
          </a:p>
          <a:p>
            <a:pPr marL="457200" indent="-457200">
              <a:buFont typeface="Arial" charset="0"/>
              <a:buChar char="•"/>
            </a:pPr>
            <a:r>
              <a:rPr lang="en-US" sz="2800" dirty="0"/>
              <a:t>Significant improvements using transformer networks</a:t>
            </a:r>
          </a:p>
          <a:p>
            <a:pPr marL="1200150" lvl="1" indent="-457200">
              <a:buFont typeface="Arial" charset="0"/>
              <a:buChar char="•"/>
            </a:pPr>
            <a:r>
              <a:rPr lang="en-US" sz="2400" dirty="0"/>
              <a:t>From classifying using bag of words to word sequences</a:t>
            </a:r>
          </a:p>
          <a:p>
            <a:pPr marL="1200150" lvl="1" indent="-457200">
              <a:buFont typeface="Arial" charset="0"/>
              <a:buChar char="•"/>
            </a:pPr>
            <a:r>
              <a:rPr lang="en-US" sz="2400" dirty="0"/>
              <a:t>Better contextual understanding of language</a:t>
            </a:r>
          </a:p>
          <a:p>
            <a:pPr marL="1200150" lvl="1" indent="-457200">
              <a:buFont typeface="Arial" charset="0"/>
              <a:buChar char="•"/>
            </a:pPr>
            <a:endParaRPr lang="en-US" sz="24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55064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E1C-5217-8E47-9156-993664EB80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4D4641-0135-8943-BE4C-77EDD8EAFFAF}"/>
              </a:ext>
            </a:extLst>
          </p:cNvPr>
          <p:cNvSpPr>
            <a:spLocks noGrp="1"/>
          </p:cNvSpPr>
          <p:nvPr>
            <p:ph idx="1"/>
          </p:nvPr>
        </p:nvSpPr>
        <p:spPr/>
        <p:txBody>
          <a:bodyPr/>
          <a:lstStyle/>
          <a:p>
            <a:r>
              <a:rPr lang="en-US" sz="2000" kern="1200" dirty="0" err="1">
                <a:latin typeface="Arial" charset="0"/>
              </a:rPr>
              <a:t>Kowsari</a:t>
            </a:r>
            <a:r>
              <a:rPr lang="en-US" sz="2000" kern="1200" dirty="0">
                <a:latin typeface="Arial" charset="0"/>
              </a:rPr>
              <a:t>, Kamran, Kiana Jafari </a:t>
            </a:r>
            <a:r>
              <a:rPr lang="en-US" sz="2000" kern="1200" dirty="0" err="1">
                <a:latin typeface="Arial" charset="0"/>
              </a:rPr>
              <a:t>Meimandi</a:t>
            </a:r>
            <a:r>
              <a:rPr lang="en-US" sz="2000" kern="1200" dirty="0">
                <a:latin typeface="Arial" charset="0"/>
              </a:rPr>
              <a:t>, </a:t>
            </a:r>
            <a:r>
              <a:rPr lang="en-US" sz="2000" kern="1200" dirty="0" err="1">
                <a:latin typeface="Arial" charset="0"/>
              </a:rPr>
              <a:t>Mojtaba</a:t>
            </a:r>
            <a:r>
              <a:rPr lang="en-US" sz="2000" kern="1200" dirty="0">
                <a:latin typeface="Arial" charset="0"/>
              </a:rPr>
              <a:t> </a:t>
            </a:r>
            <a:r>
              <a:rPr lang="en-US" sz="2000" kern="1200" dirty="0" err="1">
                <a:latin typeface="Arial" charset="0"/>
              </a:rPr>
              <a:t>Heidarysafa</a:t>
            </a:r>
            <a:r>
              <a:rPr lang="en-US" sz="2000" kern="1200" dirty="0">
                <a:latin typeface="Arial" charset="0"/>
              </a:rPr>
              <a:t>, Sanjana </a:t>
            </a:r>
            <a:r>
              <a:rPr lang="en-US" sz="2000" kern="1200" dirty="0" err="1">
                <a:latin typeface="Arial" charset="0"/>
              </a:rPr>
              <a:t>Mendu</a:t>
            </a:r>
            <a:r>
              <a:rPr lang="en-US" sz="2000" kern="1200" dirty="0">
                <a:latin typeface="Arial" charset="0"/>
              </a:rPr>
              <a:t>, Laura Barnes, and Donald Brown. "Text classification algorithms: A survey." </a:t>
            </a:r>
            <a:r>
              <a:rPr lang="en-US" sz="2000" i="1" kern="1200" dirty="0">
                <a:latin typeface="Arial" charset="0"/>
              </a:rPr>
              <a:t>Information</a:t>
            </a:r>
            <a:r>
              <a:rPr lang="en-US" sz="2000" kern="1200" dirty="0">
                <a:latin typeface="Arial" charset="0"/>
              </a:rPr>
              <a:t> 10, no. 4 (2019): 150.</a:t>
            </a:r>
          </a:p>
          <a:p>
            <a:endParaRPr lang="en-US" sz="2000" kern="1200" dirty="0">
              <a:latin typeface="Arial" charset="0"/>
            </a:endParaRPr>
          </a:p>
          <a:p>
            <a:r>
              <a:rPr lang="en-US" sz="2000" kern="1200" dirty="0">
                <a:latin typeface="Arial" charset="0"/>
              </a:rPr>
              <a:t>The introduction on transformers is based on this tutorial</a:t>
            </a:r>
          </a:p>
          <a:p>
            <a:r>
              <a:rPr lang="en-US" sz="2000" dirty="0">
                <a:hlinkClick r:id="rId3"/>
              </a:rPr>
              <a:t>http://peterbloem.nl/blog/transformers</a:t>
            </a:r>
            <a:endParaRPr lang="en-US" sz="2000" dirty="0"/>
          </a:p>
          <a:p>
            <a:endParaRPr lang="en-US" sz="2000" dirty="0"/>
          </a:p>
          <a:p>
            <a:endParaRPr lang="en-US" dirty="0"/>
          </a:p>
        </p:txBody>
      </p:sp>
      <p:sp>
        <p:nvSpPr>
          <p:cNvPr id="4" name="Footer Placeholder 3">
            <a:extLst>
              <a:ext uri="{FF2B5EF4-FFF2-40B4-BE49-F238E27FC236}">
                <a16:creationId xmlns:a16="http://schemas.microsoft.com/office/drawing/2014/main" id="{6C181336-4238-A14E-8078-BCE02E261C5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066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a:t>Simple </a:t>
            </a:r>
            <a:r>
              <a:rPr lang="en-US" dirty="0"/>
              <a:t>Method: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use vector space model</a:t>
                </a:r>
                <a:endParaRPr lang="en-US" sz="2800" b="1" dirty="0"/>
              </a:p>
              <a:p>
                <a:r>
                  <a:rPr lang="en-US" sz="2800" dirty="0"/>
                  <a:t>To classify a document </a:t>
                </a:r>
                <a14:m>
                  <m:oMath xmlns:m="http://schemas.openxmlformats.org/officeDocument/2006/math">
                    <m:r>
                      <a:rPr lang="fr-CH" sz="2800" i="1">
                        <a:latin typeface="Cambria Math" charset="0"/>
                      </a:rPr>
                      <m:t>𝐷</m:t>
                    </m:r>
                  </m:oMath>
                </a14:m>
                <a:r>
                  <a:rPr lang="en-US" sz="2800" dirty="0"/>
                  <a:t> </a:t>
                </a:r>
              </a:p>
              <a:p>
                <a:pPr lvl="1"/>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lvl="1"/>
                <a:r>
                  <a:rPr lang="en-US" sz="2400" dirty="0"/>
                  <a:t>Choose the majority class label as the class of the document</a:t>
                </a:r>
              </a:p>
              <a:p>
                <a:endParaRPr lang="en-US" sz="2800" dirty="0"/>
              </a:p>
              <a:p>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a:t>
                </a:r>
                <a14:m>
                  <m:oMath xmlns:m="http://schemas.openxmlformats.org/officeDocument/2006/math">
                    <m:f>
                      <m:fPr>
                        <m:ctrlPr>
                          <a:rPr lang="en-US" sz="2800" i="1" dirty="0">
                            <a:latin typeface="Cambria Math" panose="02040503050406030204" pitchFamily="18" charset="0"/>
                          </a:rPr>
                        </m:ctrlPr>
                      </m:fPr>
                      <m:num>
                        <m:r>
                          <a:rPr lang="fr-CH" sz="2800" b="0" i="1" dirty="0">
                            <a:latin typeface="Cambria Math" panose="02040503050406030204" pitchFamily="18" charset="0"/>
                          </a:rPr>
                          <m:t>#</m:t>
                        </m:r>
                        <m:r>
                          <a:rPr lang="fr-CH" sz="2800" b="0" i="1" dirty="0">
                            <a:latin typeface="Cambria Math" panose="02040503050406030204" pitchFamily="18" charset="0"/>
                          </a:rPr>
                          <m:t>𝐶</m:t>
                        </m:r>
                      </m:num>
                      <m:den>
                        <m:r>
                          <a:rPr lang="fr-CH" sz="2800" b="0" i="1" dirty="0">
                            <a:latin typeface="Cambria Math" panose="02040503050406030204" pitchFamily="18" charset="0"/>
                          </a:rPr>
                          <m:t>𝑘</m:t>
                        </m:r>
                      </m:den>
                    </m:f>
                  </m:oMath>
                </a14:m>
                <a:r>
                  <a:rPr lang="en-US" sz="2800" dirty="0"/>
                  <a:t> estimates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oMath>
                </a14:m>
                <a:r>
                  <a:rPr lang="en-US" sz="2800" dirty="0"/>
                  <a:t>, </a:t>
                </a:r>
                <a:br>
                  <a:rPr lang="en-US" sz="2800" dirty="0"/>
                </a:br>
                <a:r>
                  <a:rPr lang="en-US" sz="2800" dirty="0"/>
                  <a:t>the probability that the document </a:t>
                </a:r>
                <a:br>
                  <a:rPr lang="en-US" sz="2800" dirty="0"/>
                </a:br>
                <a:r>
                  <a:rPr lang="en-US" sz="2800" dirty="0"/>
                  <a:t>has indeed class </a:t>
                </a:r>
                <a14:m>
                  <m:oMath xmlns:m="http://schemas.openxmlformats.org/officeDocument/2006/math">
                    <m:r>
                      <a:rPr lang="fr-CH" sz="2800" i="1">
                        <a:latin typeface="Cambria Math" charset="0"/>
                      </a:rPr>
                      <m:t>𝐶</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fr-CH" sz="2800" i="1">
                        <a:latin typeface="Cambria Math" charset="0"/>
                      </a:rPr>
                      <m:t>𝐷</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997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i="1">
                                    <a:latin typeface="Cambria Math" charset="0"/>
                                  </a:rPr>
                                  <m:t>𝐷</m:t>
                                </m:r>
                                <m:r>
                                  <a:rPr lang="fr-CH" sz="2800" i="1">
                                    <a:latin typeface="Cambria Math" charset="0"/>
                                  </a:rPr>
                                  <m:t>,</m:t>
                                </m:r>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num>
                      <m:den>
                        <m:d>
                          <m:dPr>
                            <m:begChr m:val="|"/>
                            <m:endChr m:val="|"/>
                            <m:ctrlPr>
                              <a:rPr lang="fr-CH" sz="2800" i="1">
                                <a:latin typeface="Cambria Math" panose="02040503050406030204" pitchFamily="18" charset="0"/>
                              </a:rPr>
                            </m:ctrlPr>
                          </m:dPr>
                          <m:e>
                            <m:r>
                              <a:rPr lang="fr-CH" sz="2800" i="1">
                                <a:latin typeface="Cambria Math" charset="0"/>
                                <a:ea typeface="Cambria Math" charset="0"/>
                                <a:cs typeface="Cambria Math" charset="0"/>
                              </a:rPr>
                              <m:t>𝒟</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𝐷</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4609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t>Laplacian smoothing</a:t>
            </a:r>
          </a:p>
        </p:txBody>
      </p:sp>
    </p:spTree>
    <p:extLst>
      <p:ext uri="{BB962C8B-B14F-4D97-AF65-F5344CB8AC3E}">
        <p14:creationId xmlns:p14="http://schemas.microsoft.com/office/powerpoint/2010/main" val="76603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oMath>
                </a14:m>
                <a:r>
                  <a:rPr lang="en-US" dirty="0"/>
                  <a:t> occurs with context word </a:t>
                </a:r>
                <a14:m>
                  <m:oMath xmlns:m="http://schemas.openxmlformats.org/officeDocument/2006/math">
                    <m:r>
                      <a:rPr lang="fr-CH" i="1">
                        <a:latin typeface="Cambria Math" charset="0"/>
                      </a:rPr>
                      <m:t>𝑐</m:t>
                    </m:r>
                  </m:oMath>
                </a14:m>
                <a:r>
                  <a:rPr lang="en-US" dirty="0"/>
                  <a:t> (</a:t>
                </a:r>
                <a:r>
                  <a:rPr lang="en-US" dirty="0" err="1"/>
                  <a:t>skipgram</a:t>
                </a:r>
                <a:r>
                  <a:rPr lang="en-US" dirty="0"/>
                  <a:t> model)</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r>
                            <a:rPr lang="fr-CH" i="1">
                              <a:latin typeface="Cambria Math" panose="02040503050406030204" pitchFamily="18" charset="0"/>
                            </a:rPr>
                            <m:t>𝑐</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𝑗</m:t>
                              </m:r>
                              <m:r>
                                <a:rPr lang="fr-CH" i="1">
                                  <a:latin typeface="Cambria Math" panose="02040503050406030204" pitchFamily="18" charset="0"/>
                                </a:rPr>
                                <m:t>=1</m:t>
                              </m:r>
                            </m:sub>
                            <m:sup>
                              <m:r>
                                <a:rPr lang="fr-CH" i="1">
                                  <a:latin typeface="Cambria Math" panose="02040503050406030204" pitchFamily="18" charset="0"/>
                                </a:rPr>
                                <m:t>𝑚</m:t>
                              </m:r>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e>
                          </m:nary>
                        </m:den>
                      </m:f>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2392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32294</TotalTime>
  <Words>5442</Words>
  <Application>Microsoft Macintosh PowerPoint</Application>
  <PresentationFormat>On-screen Show (4:3)</PresentationFormat>
  <Paragraphs>403</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Cambria Math</vt:lpstr>
      <vt:lpstr>Comic Sans MS</vt:lpstr>
      <vt:lpstr>Tempus Sans ITC</vt:lpstr>
      <vt:lpstr>Verdana</vt:lpstr>
      <vt:lpstr>part1 XML</vt:lpstr>
      <vt:lpstr>6. Document Classification</vt:lpstr>
      <vt:lpstr>Document Classification</vt:lpstr>
      <vt:lpstr>Document Classifiers</vt:lpstr>
      <vt:lpstr>Example</vt:lpstr>
      <vt:lpstr>Challenge in Document Classification</vt:lpstr>
      <vt:lpstr>Simple Method: k-Nearest-Neighbors (kNN)</vt:lpstr>
      <vt:lpstr>Naïve Bayes Classifier</vt:lpstr>
      <vt:lpstr>Naïve Bayes Classifier Method</vt:lpstr>
      <vt:lpstr>Classification Using Word Embeddings</vt:lpstr>
      <vt:lpstr>Classification Task</vt:lpstr>
      <vt:lpstr>Adapting the Model for Classification</vt:lpstr>
      <vt:lpstr>Implementation of the Model</vt:lpstr>
      <vt:lpstr>For which document classifier the training cost is low and testing is expensive?</vt:lpstr>
      <vt:lpstr>Transformer Models</vt:lpstr>
      <vt:lpstr>Self-attention</vt:lpstr>
      <vt:lpstr>Self-attention Weights</vt:lpstr>
      <vt:lpstr>Intuition</vt:lpstr>
      <vt:lpstr>Illustration</vt:lpstr>
      <vt:lpstr>Applied to Text</vt:lpstr>
      <vt:lpstr>Simple Text Classifier</vt:lpstr>
      <vt:lpstr>Information Flow in Transformer</vt:lpstr>
      <vt:lpstr>More “Tricks”</vt:lpstr>
      <vt:lpstr>Queries, Keys, Values</vt:lpstr>
      <vt:lpstr>Queries, Keys, Values</vt:lpstr>
      <vt:lpstr>Illustration</vt:lpstr>
      <vt:lpstr>Scaling</vt:lpstr>
      <vt:lpstr>Multihead Attention</vt:lpstr>
      <vt:lpstr>Multihead Attention</vt:lpstr>
      <vt:lpstr>Combining Multi-head Attention Outputs</vt:lpstr>
      <vt:lpstr>Transformers</vt:lpstr>
      <vt:lpstr>Residual Connections</vt:lpstr>
      <vt:lpstr>Layer Normalization</vt:lpstr>
      <vt:lpstr>MLP – Multilayer Perceptron</vt:lpstr>
      <vt:lpstr>Explaining MLP</vt:lpstr>
      <vt:lpstr>Position Embedding</vt:lpstr>
      <vt:lpstr>Input Length</vt:lpstr>
      <vt:lpstr>Classification Layer</vt:lpstr>
      <vt:lpstr>Putting it all together</vt:lpstr>
      <vt:lpstr>Finetuning</vt:lpstr>
      <vt:lpstr>Final Remarks</vt:lpstr>
      <vt:lpstr>Document Classification: 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Microsoft Office User</cp:lastModifiedBy>
  <cp:revision>1700</cp:revision>
  <cp:lastPrinted>2021-11-14T16:05:37Z</cp:lastPrinted>
  <dcterms:created xsi:type="dcterms:W3CDTF">2002-10-01T12:44:42Z</dcterms:created>
  <dcterms:modified xsi:type="dcterms:W3CDTF">2021-11-14T16:05:50Z</dcterms:modified>
</cp:coreProperties>
</file>